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727" r:id="rId5"/>
    <p:sldMasterId id="2147483744" r:id="rId6"/>
  </p:sldMasterIdLst>
  <p:notesMasterIdLst>
    <p:notesMasterId r:id="rId18"/>
  </p:notesMasterIdLst>
  <p:sldIdLst>
    <p:sldId id="515" r:id="rId7"/>
    <p:sldId id="256" r:id="rId8"/>
    <p:sldId id="300" r:id="rId9"/>
    <p:sldId id="493" r:id="rId10"/>
    <p:sldId id="494" r:id="rId11"/>
    <p:sldId id="492" r:id="rId12"/>
    <p:sldId id="257" r:id="rId13"/>
    <p:sldId id="307" r:id="rId14"/>
    <p:sldId id="258" r:id="rId15"/>
    <p:sldId id="261" r:id="rId16"/>
    <p:sldId id="4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BE714-A85C-46AA-9320-4A0A96CA2036}" v="6" dt="2025-08-26T07:29:37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 autoAdjust="0"/>
  </p:normalViewPr>
  <p:slideViewPr>
    <p:cSldViewPr snapToGrid="0">
      <p:cViewPr varScale="1">
        <p:scale>
          <a:sx n="94" d="100"/>
          <a:sy n="94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D7886-D2BF-49C1-AE10-18AD98939F9D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2D07A-CFA8-4F3F-9BA1-8569966FAD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84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Grundlagt 1946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1AE58-02F5-4209-AF9D-50318DC3698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9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2D07A-CFA8-4F3F-9BA1-8569966FADB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59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Det handler om at skabe en konkret kobling mellem praksis og de relevante fagbegreber og derfor anbefales det, at arbejdet med fagbegreber så vidt mulig integreres i den praktiske undervisningen.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2D07A-CFA8-4F3F-9BA1-8569966FADB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521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Sæt selv aktiviteter ind eller slet hele slide hvis i ikke ønsker det med.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2D07A-CFA8-4F3F-9BA1-8569966FADB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403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0366D-7078-B1FC-13C5-39804885F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2337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3F5CB6-0E02-1D2A-63C6-75D40B5B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935"/>
            </a:lvl1pPr>
            <a:lvl2pPr marL="178042" indent="0" algn="ctr">
              <a:buNone/>
              <a:defRPr sz="779"/>
            </a:lvl2pPr>
            <a:lvl3pPr marL="356085" indent="0" algn="ctr">
              <a:buNone/>
              <a:defRPr sz="701"/>
            </a:lvl3pPr>
            <a:lvl4pPr marL="534127" indent="0" algn="ctr">
              <a:buNone/>
              <a:defRPr sz="623"/>
            </a:lvl4pPr>
            <a:lvl5pPr marL="712169" indent="0" algn="ctr">
              <a:buNone/>
              <a:defRPr sz="623"/>
            </a:lvl5pPr>
            <a:lvl6pPr marL="890211" indent="0" algn="ctr">
              <a:buNone/>
              <a:defRPr sz="623"/>
            </a:lvl6pPr>
            <a:lvl7pPr marL="1068254" indent="0" algn="ctr">
              <a:buNone/>
              <a:defRPr sz="623"/>
            </a:lvl7pPr>
            <a:lvl8pPr marL="1246296" indent="0" algn="ctr">
              <a:buNone/>
              <a:defRPr sz="623"/>
            </a:lvl8pPr>
            <a:lvl9pPr marL="1424338" indent="0" algn="ctr">
              <a:buNone/>
              <a:defRPr sz="623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3545A4-0024-925D-884A-DFCA53EC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5C1FE60-9E6C-6F62-D61C-F2261A3F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0ADA70-E284-250A-88EF-B2FAFE8E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489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482FB-6276-1EDA-618F-489C3F3A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14C0FD0-58A9-704A-88FB-F82E3085D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FEF2BE-52E1-B425-96C1-34C8C9B24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DD84DD-B044-1C64-33D5-6CEF4CE5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294EE4-9762-168C-6500-5B8130ED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047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1E17B90-C3A4-3363-BDCF-97A22BB74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B24143F-BF81-955C-5EFE-6A642A3F0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8B13EB-95F6-D0A2-DD08-15AF2D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6BAF2A1-5E91-9782-D0F6-EBB868B0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F8854E-B992-B106-96A7-9652A1CE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8113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E9D8BF0-0D14-D955-45B1-9EBAD483D7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3DA88"/>
              </a:gs>
              <a:gs pos="99000">
                <a:srgbClr val="41B59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 sz="701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382B97E-2AAB-C55A-3FEE-53884021C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32" y="478445"/>
            <a:ext cx="6494585" cy="7236391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A840D072-218A-35DD-CA2C-6A1E6C13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7842" y="2391033"/>
            <a:ext cx="7056316" cy="1626075"/>
          </a:xfrm>
          <a:prstGeom prst="rect">
            <a:avLst/>
          </a:prstGeom>
        </p:spPr>
        <p:txBody>
          <a:bodyPr/>
          <a:lstStyle>
            <a:lvl1pPr algn="ctr">
              <a:defRPr sz="210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23012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C95A68B-ABC4-62FE-9744-8A6724AD1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 sz="701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43DDEB-DE06-EFB5-EF90-8CB4339DA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741" y="2305538"/>
            <a:ext cx="3759198" cy="363195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Font typeface="Arial" panose="020B0604020202020204" pitchFamily="34" charset="0"/>
              <a:buNone/>
              <a:defRPr sz="779" b="0" i="0">
                <a:solidFill>
                  <a:srgbClr val="43DA88"/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DK"/>
              <a:t>Agendapunkt 1</a:t>
            </a:r>
          </a:p>
          <a:p>
            <a:pPr lvl="0"/>
            <a:r>
              <a:rPr lang="sv-DK"/>
              <a:t>Agendapunkt 2</a:t>
            </a:r>
          </a:p>
        </p:txBody>
      </p:sp>
      <p:sp>
        <p:nvSpPr>
          <p:cNvPr id="4" name="Platshållare för bild 4">
            <a:extLst>
              <a:ext uri="{FF2B5EF4-FFF2-40B4-BE49-F238E27FC236}">
                <a16:creationId xmlns:a16="http://schemas.microsoft.com/office/drawing/2014/main" id="{CC80AB37-0A6F-344F-B1D9-D659131F03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6678" y="0"/>
            <a:ext cx="5963138" cy="6951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DK"/>
              <a:t>Indsæt billede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BED7CD15-9BE4-8DA2-8FF6-EC041F5FA5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8741" y="967398"/>
            <a:ext cx="3759198" cy="11974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>
                <a:solidFill>
                  <a:srgbClr val="43DA88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8364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C382B97E-2AAB-C55A-3FEE-53884021C7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485899" y="1455090"/>
            <a:ext cx="6634176" cy="7391926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C8996-94E5-2EDD-FA56-4588BDA2C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1540" y="967399"/>
            <a:ext cx="5517294" cy="5048250"/>
          </a:xfrm>
          <a:prstGeom prst="rect">
            <a:avLst/>
          </a:prstGeom>
        </p:spPr>
        <p:txBody>
          <a:bodyPr/>
          <a:lstStyle>
            <a:lvl1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sv-DK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533FE8EF-7D1F-1CD8-EA9B-D77FEA944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1293" y="967399"/>
            <a:ext cx="4728308" cy="174454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SE"/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917D8E38-3D3C-D950-0EA1-BB33EDC45634}"/>
              </a:ext>
            </a:extLst>
          </p:cNvPr>
          <p:cNvCxnSpPr/>
          <p:nvPr/>
        </p:nvCxnSpPr>
        <p:spPr>
          <a:xfrm>
            <a:off x="961295" y="625230"/>
            <a:ext cx="10417541" cy="0"/>
          </a:xfrm>
          <a:prstGeom prst="line">
            <a:avLst/>
          </a:prstGeom>
          <a:ln>
            <a:solidFill>
              <a:srgbClr val="236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8849118C-2600-A569-0279-02D53C39F92E}"/>
              </a:ext>
            </a:extLst>
          </p:cNvPr>
          <p:cNvSpPr txBox="1"/>
          <p:nvPr/>
        </p:nvSpPr>
        <p:spPr>
          <a:xfrm>
            <a:off x="9675446" y="280117"/>
            <a:ext cx="1844432" cy="14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DK" sz="312" b="0" i="0" spc="117">
                <a:solidFill>
                  <a:srgbClr val="43DA88"/>
                </a:solidFill>
                <a:latin typeface="Franklin Gothic Book" panose="020B0503020102020204" pitchFamily="34" charset="0"/>
              </a:rPr>
              <a:t>DANSK SKOLEIDRÆT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B1416EF7-1A30-CCDF-A5B7-CC7AD7C0C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144" y="280133"/>
            <a:ext cx="3094892" cy="21542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 sz="312" b="0" i="0" spc="117">
                <a:solidFill>
                  <a:srgbClr val="43DA88"/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AGENDAPUNKT I VERSALER HER</a:t>
            </a:r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896868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538711F-9712-3707-CBDD-204D4094E6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 sz="701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382B97E-2AAB-C55A-3FEE-53884021C7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485899" y="1455090"/>
            <a:ext cx="6634176" cy="7391926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C8996-94E5-2EDD-FA56-4588BDA2C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1540" y="967399"/>
            <a:ext cx="5517294" cy="5048250"/>
          </a:xfrm>
          <a:prstGeom prst="rect">
            <a:avLst/>
          </a:prstGeom>
        </p:spPr>
        <p:txBody>
          <a:bodyPr/>
          <a:lstStyle>
            <a:lvl1pPr>
              <a:buClr>
                <a:srgbClr val="41B59F"/>
              </a:buClr>
              <a:defRPr>
                <a:solidFill>
                  <a:srgbClr val="43DA88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1B59F"/>
              </a:buClr>
              <a:defRPr>
                <a:solidFill>
                  <a:srgbClr val="43DA88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1B59F"/>
              </a:buClr>
              <a:defRPr>
                <a:solidFill>
                  <a:srgbClr val="43DA88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1B59F"/>
              </a:buClr>
              <a:defRPr>
                <a:solidFill>
                  <a:srgbClr val="43DA88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1B59F"/>
              </a:buClr>
              <a:defRPr>
                <a:solidFill>
                  <a:srgbClr val="43DA88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sv-DK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533FE8EF-7D1F-1CD8-EA9B-D77FEA944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1293" y="967399"/>
            <a:ext cx="4728308" cy="174454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>
                <a:solidFill>
                  <a:srgbClr val="43DA88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SE"/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917D8E38-3D3C-D950-0EA1-BB33EDC45634}"/>
              </a:ext>
            </a:extLst>
          </p:cNvPr>
          <p:cNvCxnSpPr/>
          <p:nvPr/>
        </p:nvCxnSpPr>
        <p:spPr>
          <a:xfrm>
            <a:off x="961295" y="625230"/>
            <a:ext cx="10417541" cy="0"/>
          </a:xfrm>
          <a:prstGeom prst="line">
            <a:avLst/>
          </a:prstGeom>
          <a:ln>
            <a:solidFill>
              <a:srgbClr val="41B5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8849118C-2600-A569-0279-02D53C39F92E}"/>
              </a:ext>
            </a:extLst>
          </p:cNvPr>
          <p:cNvSpPr txBox="1"/>
          <p:nvPr/>
        </p:nvSpPr>
        <p:spPr>
          <a:xfrm>
            <a:off x="9675446" y="280117"/>
            <a:ext cx="1844432" cy="14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DK" sz="312" b="0" i="0" spc="117">
                <a:solidFill>
                  <a:srgbClr val="43DA88"/>
                </a:solidFill>
                <a:latin typeface="Franklin Gothic Book" panose="020B0503020102020204" pitchFamily="34" charset="0"/>
              </a:rPr>
              <a:t>DANSK SKOLEIDRÆT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758E43CB-C1AB-F3A5-0F8E-A3F000E372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144" y="280133"/>
            <a:ext cx="3094892" cy="21542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 sz="312" b="0" i="0" spc="117">
                <a:solidFill>
                  <a:srgbClr val="43DA88"/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AGENDAPUNKT I VERSALER HER</a:t>
            </a:r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14546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473449F-9B62-1AC7-5AED-0990A5C0F6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485896" y="1469050"/>
            <a:ext cx="6633164" cy="73908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C8996-94E5-2EDD-FA56-4588BDA2C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3478" y="2282091"/>
            <a:ext cx="4728308" cy="3712307"/>
          </a:xfrm>
          <a:prstGeom prst="rect">
            <a:avLst/>
          </a:prstGeom>
        </p:spPr>
        <p:txBody>
          <a:bodyPr/>
          <a:lstStyle>
            <a:lvl1pPr>
              <a:buClr>
                <a:srgbClr val="43DA88"/>
              </a:buClr>
              <a:defRPr sz="935"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 sz="779"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 sz="701"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 sz="623"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 sz="546"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sv-DK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533FE8EF-7D1F-1CD8-EA9B-D77FEA944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478" y="959581"/>
            <a:ext cx="4728308" cy="122872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SE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8F8E5EE-FA86-ACFD-7C40-C353779600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6678" y="959580"/>
            <a:ext cx="5963138" cy="5992202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sv-DK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A3870214-5FE6-39C1-DFA8-C0C3ACA47CB2}"/>
              </a:ext>
            </a:extLst>
          </p:cNvPr>
          <p:cNvCxnSpPr/>
          <p:nvPr/>
        </p:nvCxnSpPr>
        <p:spPr>
          <a:xfrm>
            <a:off x="961295" y="625230"/>
            <a:ext cx="10417541" cy="0"/>
          </a:xfrm>
          <a:prstGeom prst="line">
            <a:avLst/>
          </a:prstGeom>
          <a:ln>
            <a:solidFill>
              <a:srgbClr val="236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62697549-F99E-8E00-D40C-C34BFEAFC198}"/>
              </a:ext>
            </a:extLst>
          </p:cNvPr>
          <p:cNvSpPr txBox="1"/>
          <p:nvPr/>
        </p:nvSpPr>
        <p:spPr>
          <a:xfrm>
            <a:off x="9675446" y="280117"/>
            <a:ext cx="1844432" cy="14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DK" sz="312" b="0" i="0" spc="117">
                <a:solidFill>
                  <a:srgbClr val="43DA88"/>
                </a:solidFill>
                <a:latin typeface="Franklin Gothic Book" panose="020B0503020102020204" pitchFamily="34" charset="0"/>
              </a:rPr>
              <a:t>DANSK SKOLEIDRÆT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C967A9A9-42DC-9E0F-ADC5-93A81E7DE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144" y="280133"/>
            <a:ext cx="3094892" cy="21542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 sz="312" b="0" i="0" spc="117">
                <a:solidFill>
                  <a:srgbClr val="43DA88"/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AGENDAPUNKT I VERSALER HER</a:t>
            </a:r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350164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slide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B02CEE7-8C74-E616-5062-8865012C44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B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 sz="701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53E77ED-0A49-F0BC-CBC7-A1F9628A1D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480288" y="1481000"/>
            <a:ext cx="6633166" cy="73908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C8996-94E5-2EDD-FA56-4588BDA2C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3478" y="2282091"/>
            <a:ext cx="4728308" cy="3712307"/>
          </a:xfrm>
          <a:prstGeom prst="rect">
            <a:avLst/>
          </a:prstGeom>
        </p:spPr>
        <p:txBody>
          <a:bodyPr/>
          <a:lstStyle>
            <a:lvl1pPr>
              <a:buClr>
                <a:srgbClr val="23675B"/>
              </a:buClr>
              <a:defRPr sz="935"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23675B"/>
              </a:buClr>
              <a:defRPr sz="779"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23675B"/>
              </a:buClr>
              <a:defRPr sz="701"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23675B"/>
              </a:buClr>
              <a:defRPr sz="623"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23675B"/>
              </a:buClr>
              <a:defRPr sz="546"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sv-DK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533FE8EF-7D1F-1CD8-EA9B-D77FEA944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478" y="959581"/>
            <a:ext cx="4728308" cy="122872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SE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8F8E5EE-FA86-ACFD-7C40-C353779600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8863" y="966623"/>
            <a:ext cx="5963138" cy="5992202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sv-DK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A3870214-5FE6-39C1-DFA8-C0C3ACA47CB2}"/>
              </a:ext>
            </a:extLst>
          </p:cNvPr>
          <p:cNvCxnSpPr/>
          <p:nvPr/>
        </p:nvCxnSpPr>
        <p:spPr>
          <a:xfrm>
            <a:off x="961295" y="625230"/>
            <a:ext cx="10417541" cy="0"/>
          </a:xfrm>
          <a:prstGeom prst="line">
            <a:avLst/>
          </a:prstGeom>
          <a:ln>
            <a:solidFill>
              <a:srgbClr val="236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62697549-F99E-8E00-D40C-C34BFEAFC198}"/>
              </a:ext>
            </a:extLst>
          </p:cNvPr>
          <p:cNvSpPr txBox="1"/>
          <p:nvPr/>
        </p:nvSpPr>
        <p:spPr>
          <a:xfrm>
            <a:off x="9675446" y="280117"/>
            <a:ext cx="1844432" cy="14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DK" sz="312" b="0" i="0" spc="117">
                <a:solidFill>
                  <a:srgbClr val="23675B"/>
                </a:solidFill>
                <a:latin typeface="Franklin Gothic Book" panose="020B0503020102020204" pitchFamily="34" charset="0"/>
              </a:rPr>
              <a:t>DANSK SKOLEIDRÆT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4B069F36-8EE0-9ABA-E9F9-FDFF932D9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144" y="280133"/>
            <a:ext cx="3094892" cy="21542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 sz="312" b="0" i="0" spc="117">
                <a:solidFill>
                  <a:srgbClr val="23675B"/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AGENDAPUNKT I VERSALER HER</a:t>
            </a:r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435134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473449F-9B62-1AC7-5AED-0990A5C0F6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485899" y="1455090"/>
            <a:ext cx="6634176" cy="7391926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C8996-94E5-2EDD-FA56-4588BDA2C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3478" y="2282092"/>
            <a:ext cx="4728308" cy="3712307"/>
          </a:xfrm>
          <a:prstGeom prst="rect">
            <a:avLst/>
          </a:prstGeom>
        </p:spPr>
        <p:txBody>
          <a:bodyPr/>
          <a:lstStyle>
            <a:lvl1pPr>
              <a:buClr>
                <a:srgbClr val="43DA88"/>
              </a:buClr>
              <a:defRPr sz="935"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 sz="779"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 sz="701"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 sz="623"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 sz="546"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sv-DK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533FE8EF-7D1F-1CD8-EA9B-D77FEA944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478" y="959582"/>
            <a:ext cx="4728308" cy="122872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SE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F7FAF3FD-9DBE-2F50-B543-E542EDFAB239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940304" y="958971"/>
            <a:ext cx="5516562" cy="503555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  <a:endParaRPr lang="sv-DK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A3D6DDB8-3E66-AB83-0227-0DEB5D8D53F6}"/>
              </a:ext>
            </a:extLst>
          </p:cNvPr>
          <p:cNvCxnSpPr/>
          <p:nvPr/>
        </p:nvCxnSpPr>
        <p:spPr>
          <a:xfrm>
            <a:off x="961295" y="625230"/>
            <a:ext cx="10417541" cy="0"/>
          </a:xfrm>
          <a:prstGeom prst="line">
            <a:avLst/>
          </a:prstGeom>
          <a:ln>
            <a:solidFill>
              <a:srgbClr val="236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F1258CE4-4B4C-5561-2F02-D160618E89D4}"/>
              </a:ext>
            </a:extLst>
          </p:cNvPr>
          <p:cNvSpPr txBox="1"/>
          <p:nvPr/>
        </p:nvSpPr>
        <p:spPr>
          <a:xfrm>
            <a:off x="9675446" y="280117"/>
            <a:ext cx="1844432" cy="14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DK" sz="312" b="0" i="0" spc="117">
                <a:solidFill>
                  <a:srgbClr val="43DA88"/>
                </a:solidFill>
                <a:latin typeface="Franklin Gothic Book" panose="020B0503020102020204" pitchFamily="34" charset="0"/>
              </a:rPr>
              <a:t>DANSK SKOLEIDRÆT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1068750A-0FD8-FCC1-23C1-5B78197490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144" y="280133"/>
            <a:ext cx="3094892" cy="21542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 sz="312" b="0" i="0" spc="117">
                <a:solidFill>
                  <a:srgbClr val="43DA88"/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AGENDAPUNKT I VERSALER HER</a:t>
            </a:r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1091255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media slide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B6C0EE0-8764-BAE7-2A25-1C78213471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B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 sz="701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473449F-9B62-1AC7-5AED-0990A5C0F6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485899" y="1455090"/>
            <a:ext cx="6634176" cy="7391926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C8996-94E5-2EDD-FA56-4588BDA2C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3478" y="2282092"/>
            <a:ext cx="4728308" cy="3712307"/>
          </a:xfrm>
          <a:prstGeom prst="rect">
            <a:avLst/>
          </a:prstGeom>
        </p:spPr>
        <p:txBody>
          <a:bodyPr/>
          <a:lstStyle>
            <a:lvl1pPr>
              <a:buClr>
                <a:srgbClr val="23675B"/>
              </a:buClr>
              <a:defRPr sz="935"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23675B"/>
              </a:buClr>
              <a:defRPr sz="779"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23675B"/>
              </a:buClr>
              <a:defRPr sz="701"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23675B"/>
              </a:buClr>
              <a:defRPr sz="623"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23675B"/>
              </a:buClr>
              <a:defRPr sz="546"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sv-DK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533FE8EF-7D1F-1CD8-EA9B-D77FEA944A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478" y="959582"/>
            <a:ext cx="4728308" cy="122872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1pPr>
            <a:lvl2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</a:t>
            </a:r>
            <a:r>
              <a:rPr lang="sv-SE" err="1"/>
              <a:t>overskrift</a:t>
            </a:r>
            <a:r>
              <a:rPr lang="sv-SE"/>
              <a:t> </a:t>
            </a:r>
            <a:r>
              <a:rPr lang="sv-SE" err="1"/>
              <a:t>her</a:t>
            </a:r>
            <a:endParaRPr lang="sv-SE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F7FAF3FD-9DBE-2F50-B543-E542EDFAB239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953314" y="959581"/>
            <a:ext cx="5516562" cy="503555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  <a:endParaRPr lang="sv-DK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A3D6DDB8-3E66-AB83-0227-0DEB5D8D53F6}"/>
              </a:ext>
            </a:extLst>
          </p:cNvPr>
          <p:cNvCxnSpPr/>
          <p:nvPr/>
        </p:nvCxnSpPr>
        <p:spPr>
          <a:xfrm>
            <a:off x="961295" y="625230"/>
            <a:ext cx="10417541" cy="0"/>
          </a:xfrm>
          <a:prstGeom prst="line">
            <a:avLst/>
          </a:prstGeom>
          <a:ln>
            <a:solidFill>
              <a:srgbClr val="236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F1258CE4-4B4C-5561-2F02-D160618E89D4}"/>
              </a:ext>
            </a:extLst>
          </p:cNvPr>
          <p:cNvSpPr txBox="1"/>
          <p:nvPr/>
        </p:nvSpPr>
        <p:spPr>
          <a:xfrm>
            <a:off x="9675446" y="280117"/>
            <a:ext cx="1844432" cy="14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DK" sz="312" b="0" i="0" spc="117">
                <a:solidFill>
                  <a:srgbClr val="23675B"/>
                </a:solidFill>
                <a:latin typeface="Franklin Gothic Book" panose="020B0503020102020204" pitchFamily="34" charset="0"/>
              </a:rPr>
              <a:t>DANSK SKOLEIDRÆT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1068750A-0FD8-FCC1-23C1-5B78197490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144" y="280133"/>
            <a:ext cx="3094892" cy="21542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3DA88"/>
              </a:buClr>
              <a:buNone/>
              <a:defRPr sz="312" b="0" i="0" spc="117">
                <a:solidFill>
                  <a:srgbClr val="23675B"/>
                </a:solidFill>
                <a:latin typeface="Franklin Gothic Book" panose="020B0503020102020204" pitchFamily="34" charset="0"/>
              </a:defRPr>
            </a:lvl1pPr>
            <a:lvl2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2pPr>
            <a:lvl3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3pPr>
            <a:lvl4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4pPr>
            <a:lvl5pPr>
              <a:buClr>
                <a:srgbClr val="43DA88"/>
              </a:buClr>
              <a:defRPr>
                <a:solidFill>
                  <a:srgbClr val="23675B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sv-SE"/>
              <a:t>SKRIV AGENDAPUNKT I VERSALER HER</a:t>
            </a:r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0562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C5C42-4DDA-E2B2-A7C0-E9A0B34D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9F823A-0538-4179-7AA2-0EF69587B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8329703-0540-BA14-047C-07025BF8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3B8534C-F289-6DA3-FADE-A2FAEA50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BA482E2-8E41-4BB6-5500-FB352342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6313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C95A68B-ABC4-62FE-9744-8A6724AD1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 sz="701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B69437D8-B106-AF6A-DE98-334FABF2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806" y="5814647"/>
            <a:ext cx="2388388" cy="62913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CC97514-BEC0-784E-5706-D16A9E5259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7368932" y="478445"/>
            <a:ext cx="6494585" cy="723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2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m uden grafik ell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88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A3CB00A-BFB2-AC95-7B77-46C1096A76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3DA88"/>
              </a:gs>
              <a:gs pos="99000">
                <a:srgbClr val="41B59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/>
          </a:p>
        </p:txBody>
      </p:sp>
      <p:pic>
        <p:nvPicPr>
          <p:cNvPr id="6" name="Bildobjekt 3">
            <a:extLst>
              <a:ext uri="{FF2B5EF4-FFF2-40B4-BE49-F238E27FC236}">
                <a16:creationId xmlns:a16="http://schemas.microsoft.com/office/drawing/2014/main" id="{427AC7CF-F938-35EF-A311-73BFBBED1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6092" y="718889"/>
            <a:ext cx="6494585" cy="7236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0830BA-A1DC-8B71-E610-AEF39F99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194" y="225694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Her er fonten til overskrifter</a:t>
            </a:r>
            <a:br>
              <a:rPr kumimoji="0" lang="sv-DK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F23E212C-E32D-F39C-8E87-5E4834582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113" y="3695700"/>
            <a:ext cx="6745287" cy="9699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kumimoji="0" lang="da-DK" sz="2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Wait</a:t>
            </a:r>
            <a:r>
              <a:rPr kumimoji="0" lang="da-DK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for it – figuren bevæger sig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714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34 -0.08426 C -0.01289 -0.08102 -0.02357 -0.05394 -0.0224 -0.04329 C -0.02096 -0.03218 -0.00521 -0.01597 0.00234 -0.01945 C 0.00976 -0.02292 0.02357 -0.05301 0.02252 -0.06366 C 0.02122 -0.07454 0.00208 -0.08797 -0.00534 -0.08426 Z " pathEditMode="relative" rAng="0" ptsTypes="AAAAA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rs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72EE2-EEE4-73BA-9F08-13E55B3AD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tx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da-DK"/>
              <a:t>Det her kunne godt være din forside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D72741-D000-0098-3D9D-642923BED0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903663"/>
            <a:ext cx="10515600" cy="150018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En beskrivende undertitel måske?</a:t>
            </a:r>
          </a:p>
        </p:txBody>
      </p:sp>
    </p:spTree>
    <p:extLst>
      <p:ext uri="{BB962C8B-B14F-4D97-AF65-F5344CB8AC3E}">
        <p14:creationId xmlns:p14="http://schemas.microsoft.com/office/powerpoint/2010/main" val="131312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4">
            <a:extLst>
              <a:ext uri="{FF2B5EF4-FFF2-40B4-BE49-F238E27FC236}">
                <a16:creationId xmlns:a16="http://schemas.microsoft.com/office/drawing/2014/main" id="{CA1ACC35-B2C3-81A9-7A86-054DCE4D28EC}"/>
              </a:ext>
            </a:extLst>
          </p:cNvPr>
          <p:cNvSpPr/>
          <p:nvPr userDrawn="1"/>
        </p:nvSpPr>
        <p:spPr>
          <a:xfrm>
            <a:off x="5963554" y="0"/>
            <a:ext cx="6228445" cy="6858000"/>
          </a:xfrm>
          <a:custGeom>
            <a:avLst/>
            <a:gdLst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6858000">
                <a:moveTo>
                  <a:pt x="0" y="0"/>
                </a:moveTo>
                <a:lnTo>
                  <a:pt x="5791200" y="0"/>
                </a:lnTo>
                <a:lnTo>
                  <a:pt x="5791200" y="6858000"/>
                </a:lnTo>
                <a:lnTo>
                  <a:pt x="0" y="6858000"/>
                </a:lnTo>
                <a:cubicBezTo>
                  <a:pt x="0" y="4572000"/>
                  <a:pt x="1671574" y="272796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19F22-9910-41CB-F66F-B2AB2532E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5125353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E697BF-585D-97AC-04A1-F686D52045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125353" cy="40353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da-DK"/>
              <a:t>Og med god plads til tekst</a:t>
            </a:r>
          </a:p>
          <a:p>
            <a:pPr lvl="1"/>
            <a:r>
              <a:rPr lang="da-DK"/>
              <a:t>Alle elsker punktopstillinger</a:t>
            </a:r>
          </a:p>
          <a:p>
            <a:pPr lvl="2"/>
            <a:endParaRPr lang="da-DK"/>
          </a:p>
          <a:p>
            <a:pPr lvl="2"/>
            <a:r>
              <a:rPr lang="da-DK"/>
              <a:t>Men husk luft imellem</a:t>
            </a:r>
          </a:p>
        </p:txBody>
      </p:sp>
      <p:pic>
        <p:nvPicPr>
          <p:cNvPr id="11" name="Bildobjekt 11" descr="En bild som visar Grafik&#10;&#10;Automatiskt genererad beskrivning">
            <a:extLst>
              <a:ext uri="{FF2B5EF4-FFF2-40B4-BE49-F238E27FC236}">
                <a16:creationId xmlns:a16="http://schemas.microsoft.com/office/drawing/2014/main" id="{A926A607-CBEF-0A2E-5A75-DB20E9042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145808">
            <a:off x="5008624" y="5463052"/>
            <a:ext cx="1472615" cy="142782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31CD1A7-FEBF-1705-D1FF-321E6F990BE2}"/>
              </a:ext>
            </a:extLst>
          </p:cNvPr>
          <p:cNvSpPr/>
          <p:nvPr userDrawn="1"/>
        </p:nvSpPr>
        <p:spPr>
          <a:xfrm>
            <a:off x="6400800" y="0"/>
            <a:ext cx="5791200" cy="6858000"/>
          </a:xfrm>
          <a:custGeom>
            <a:avLst/>
            <a:gdLst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6858000">
                <a:moveTo>
                  <a:pt x="0" y="0"/>
                </a:moveTo>
                <a:lnTo>
                  <a:pt x="5791200" y="0"/>
                </a:lnTo>
                <a:lnTo>
                  <a:pt x="5791200" y="6858000"/>
                </a:lnTo>
                <a:lnTo>
                  <a:pt x="0" y="6858000"/>
                </a:lnTo>
                <a:cubicBezTo>
                  <a:pt x="0" y="4572000"/>
                  <a:pt x="1203960" y="2225040"/>
                  <a:pt x="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dobjekt 7" descr="En bild som visar skärmbild, Färggrann, design&#10;&#10;Automatiskt genererad beskrivning">
            <a:extLst>
              <a:ext uri="{FF2B5EF4-FFF2-40B4-BE49-F238E27FC236}">
                <a16:creationId xmlns:a16="http://schemas.microsoft.com/office/drawing/2014/main" id="{B3A7DE72-69D7-7B76-6E3F-D962433A28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5041" y="5409250"/>
            <a:ext cx="1156010" cy="895908"/>
          </a:xfrm>
          <a:prstGeom prst="rect">
            <a:avLst/>
          </a:prstGeom>
        </p:spPr>
      </p:pic>
      <p:pic>
        <p:nvPicPr>
          <p:cNvPr id="12" name="Bildobjekt 15" descr="En bild som visar Grafik, skärmbild, design&#10;&#10;Automatiskt genererad beskrivning">
            <a:extLst>
              <a:ext uri="{FF2B5EF4-FFF2-40B4-BE49-F238E27FC236}">
                <a16:creationId xmlns:a16="http://schemas.microsoft.com/office/drawing/2014/main" id="{8BB19BB2-193D-EBD8-5761-A5C56A16B0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3094345">
            <a:off x="11271319" y="5611362"/>
            <a:ext cx="509670" cy="49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3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uden grafik ell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811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med lil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3D6B91-4483-A666-E8BE-81B4297DB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098" y="5860728"/>
            <a:ext cx="2401039" cy="6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49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grafik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D1FF3-F583-7C93-A807-B73D3A5BF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da-DK"/>
              <a:t>Sådan skal det gøres!</a:t>
            </a:r>
          </a:p>
        </p:txBody>
      </p:sp>
    </p:spTree>
    <p:extLst>
      <p:ext uri="{BB962C8B-B14F-4D97-AF65-F5344CB8AC3E}">
        <p14:creationId xmlns:p14="http://schemas.microsoft.com/office/powerpoint/2010/main" val="3856021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19F22-9910-41CB-F66F-B2AB2532E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Sygt fed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E697BF-585D-97AC-04A1-F686D52045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435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da-DK"/>
              <a:t> Og med god plads til tekst</a:t>
            </a:r>
          </a:p>
          <a:p>
            <a:pPr lvl="0"/>
            <a:r>
              <a:rPr lang="da-DK"/>
              <a:t> Alle elsker punktopstillinger</a:t>
            </a:r>
          </a:p>
          <a:p>
            <a:pPr lvl="2"/>
            <a:endParaRPr lang="da-DK"/>
          </a:p>
          <a:p>
            <a:pPr lvl="2"/>
            <a:r>
              <a:rPr lang="da-DK"/>
              <a:t>Men husk luft imellem</a:t>
            </a:r>
          </a:p>
        </p:txBody>
      </p:sp>
    </p:spTree>
    <p:extLst>
      <p:ext uri="{BB962C8B-B14F-4D97-AF65-F5344CB8AC3E}">
        <p14:creationId xmlns:p14="http://schemas.microsoft.com/office/powerpoint/2010/main" val="3357072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65776F2-35E0-AAB7-05B4-469E3B362A29}"/>
              </a:ext>
            </a:extLst>
          </p:cNvPr>
          <p:cNvSpPr/>
          <p:nvPr userDrawn="1"/>
        </p:nvSpPr>
        <p:spPr>
          <a:xfrm>
            <a:off x="0" y="-73390"/>
            <a:ext cx="12192000" cy="6858000"/>
          </a:xfrm>
          <a:prstGeom prst="rect">
            <a:avLst/>
          </a:prstGeom>
          <a:solidFill>
            <a:srgbClr val="2367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D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k 1">
            <a:extLst>
              <a:ext uri="{FF2B5EF4-FFF2-40B4-BE49-F238E27FC236}">
                <a16:creationId xmlns:a16="http://schemas.microsoft.com/office/drawing/2014/main" id="{9501861A-6C99-5730-DE62-AC3BEB55ABED}"/>
              </a:ext>
            </a:extLst>
          </p:cNvPr>
          <p:cNvCxnSpPr/>
          <p:nvPr userDrawn="1"/>
        </p:nvCxnSpPr>
        <p:spPr>
          <a:xfrm>
            <a:off x="961293" y="625230"/>
            <a:ext cx="10417541" cy="0"/>
          </a:xfrm>
          <a:prstGeom prst="line">
            <a:avLst/>
          </a:prstGeom>
          <a:noFill/>
          <a:ln w="6350" cap="flat" cmpd="sng" algn="ctr">
            <a:solidFill>
              <a:srgbClr val="42D987"/>
            </a:solidFill>
            <a:prstDash val="solid"/>
            <a:miter lim="800000"/>
          </a:ln>
          <a:effectLst/>
        </p:spPr>
      </p:cxnSp>
      <p:pic>
        <p:nvPicPr>
          <p:cNvPr id="10" name="Bildobjekt 10">
            <a:extLst>
              <a:ext uri="{FF2B5EF4-FFF2-40B4-BE49-F238E27FC236}">
                <a16:creationId xmlns:a16="http://schemas.microsoft.com/office/drawing/2014/main" id="{FA4978E6-9F98-A398-910A-F9BDB424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3388" y="3942616"/>
            <a:ext cx="1417164" cy="404300"/>
          </a:xfrm>
          <a:prstGeom prst="rect">
            <a:avLst/>
          </a:prstGeom>
        </p:spPr>
      </p:pic>
      <p:pic>
        <p:nvPicPr>
          <p:cNvPr id="11" name="Bildobjekt 14" descr="En bild som visar Barnkonst, rita, clipart, konst&#10;&#10;Automatiskt genererad beskrivning">
            <a:extLst>
              <a:ext uri="{FF2B5EF4-FFF2-40B4-BE49-F238E27FC236}">
                <a16:creationId xmlns:a16="http://schemas.microsoft.com/office/drawing/2014/main" id="{43784741-26FE-D92D-92E8-303641A41C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217" y="3189936"/>
            <a:ext cx="3094892" cy="42055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9ABF117-83B5-6ACF-4F60-BD43698D4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2" y="6038850"/>
            <a:ext cx="2276172" cy="599577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A2ED56-5257-A14F-3447-1F79BA0606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344" y="2362654"/>
            <a:ext cx="7199312" cy="1741487"/>
          </a:xfrm>
        </p:spPr>
        <p:txBody>
          <a:bodyPr>
            <a:normAutofit/>
          </a:bodyPr>
          <a:lstStyle>
            <a:lvl1pPr marL="0" indent="0">
              <a:buNone/>
              <a:defRPr sz="4800"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/>
              <a:t>”Her kan stå et citat fra en person”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331D318-9642-090C-EBA0-2ABD856BB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8790" y="4272235"/>
            <a:ext cx="3094037" cy="274637"/>
          </a:xfrm>
        </p:spPr>
        <p:txBody>
          <a:bodyPr>
            <a:noAutofit/>
          </a:bodyPr>
          <a:lstStyle>
            <a:lvl1pPr>
              <a:defRPr/>
            </a:lvl1pPr>
            <a:lvl2pPr marL="457200" indent="0">
              <a:buNone/>
              <a:defRPr sz="1200">
                <a:solidFill>
                  <a:schemeClr val="tx2"/>
                </a:solidFill>
              </a:defRPr>
            </a:lvl2pPr>
          </a:lstStyle>
          <a:p>
            <a:pPr lvl="1"/>
            <a:r>
              <a:rPr lang="da-DK"/>
              <a:t>NAVN NAVNESEN</a:t>
            </a:r>
          </a:p>
        </p:txBody>
      </p:sp>
    </p:spTree>
    <p:extLst>
      <p:ext uri="{BB962C8B-B14F-4D97-AF65-F5344CB8AC3E}">
        <p14:creationId xmlns:p14="http://schemas.microsoft.com/office/powerpoint/2010/main" val="62072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586BF-31A0-B970-A53B-758D9F88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2337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0C9D782-B69B-5992-64B3-0C232180D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1pPr>
            <a:lvl2pPr marL="178042" indent="0">
              <a:buNone/>
              <a:defRPr sz="779">
                <a:solidFill>
                  <a:schemeClr val="tx1">
                    <a:tint val="75000"/>
                  </a:schemeClr>
                </a:solidFill>
              </a:defRPr>
            </a:lvl2pPr>
            <a:lvl3pPr marL="356085" indent="0">
              <a:buNone/>
              <a:defRPr sz="701">
                <a:solidFill>
                  <a:schemeClr val="tx1">
                    <a:tint val="75000"/>
                  </a:schemeClr>
                </a:solidFill>
              </a:defRPr>
            </a:lvl3pPr>
            <a:lvl4pPr marL="534127" indent="0">
              <a:buNone/>
              <a:defRPr sz="623">
                <a:solidFill>
                  <a:schemeClr val="tx1">
                    <a:tint val="75000"/>
                  </a:schemeClr>
                </a:solidFill>
              </a:defRPr>
            </a:lvl4pPr>
            <a:lvl5pPr marL="712169" indent="0">
              <a:buNone/>
              <a:defRPr sz="623">
                <a:solidFill>
                  <a:schemeClr val="tx1">
                    <a:tint val="75000"/>
                  </a:schemeClr>
                </a:solidFill>
              </a:defRPr>
            </a:lvl5pPr>
            <a:lvl6pPr marL="890211" indent="0">
              <a:buNone/>
              <a:defRPr sz="623">
                <a:solidFill>
                  <a:schemeClr val="tx1">
                    <a:tint val="75000"/>
                  </a:schemeClr>
                </a:solidFill>
              </a:defRPr>
            </a:lvl6pPr>
            <a:lvl7pPr marL="1068254" indent="0">
              <a:buNone/>
              <a:defRPr sz="623">
                <a:solidFill>
                  <a:schemeClr val="tx1">
                    <a:tint val="75000"/>
                  </a:schemeClr>
                </a:solidFill>
              </a:defRPr>
            </a:lvl7pPr>
            <a:lvl8pPr marL="1246296" indent="0">
              <a:buNone/>
              <a:defRPr sz="623">
                <a:solidFill>
                  <a:schemeClr val="tx1">
                    <a:tint val="75000"/>
                  </a:schemeClr>
                </a:solidFill>
              </a:defRPr>
            </a:lvl8pPr>
            <a:lvl9pPr marL="1424338" indent="0">
              <a:buNone/>
              <a:defRPr sz="6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BC98D0B-E044-C2AF-57AD-7DDC3DF6E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506983-F7C0-BD84-9088-B3D99EB1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9A3D99-1075-C2C7-D425-1521D933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6024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med 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Grafik, design&#10;&#10;Automatisk genereret beskrivelse">
            <a:extLst>
              <a:ext uri="{FF2B5EF4-FFF2-40B4-BE49-F238E27FC236}">
                <a16:creationId xmlns:a16="http://schemas.microsoft.com/office/drawing/2014/main" id="{EBB339CB-0043-8D59-FA6B-76A7D85EA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8" y="249207"/>
            <a:ext cx="1646988" cy="173199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608A82B-931E-56E9-9752-DC8D8B77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66218"/>
            <a:ext cx="10515600" cy="1325563"/>
          </a:xfrm>
        </p:spPr>
        <p:txBody>
          <a:bodyPr>
            <a:noAutofit/>
          </a:bodyPr>
          <a:lstStyle>
            <a:lvl1pPr>
              <a:defRPr sz="6600" b="1">
                <a:latin typeface="Franklin Gothic Demi" panose="020B0703020102020204" pitchFamily="34" charset="0"/>
              </a:defRPr>
            </a:lvl1pPr>
          </a:lstStyle>
          <a:p>
            <a:r>
              <a:rPr lang="da-DK" err="1"/>
              <a:t>Wuuhuu</a:t>
            </a:r>
            <a:r>
              <a:rPr lang="da-DK"/>
              <a:t> – her er din fede overskrift</a:t>
            </a:r>
          </a:p>
        </p:txBody>
      </p:sp>
    </p:spTree>
    <p:extLst>
      <p:ext uri="{BB962C8B-B14F-4D97-AF65-F5344CB8AC3E}">
        <p14:creationId xmlns:p14="http://schemas.microsoft.com/office/powerpoint/2010/main" val="1512035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overskrift og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CDC73776-4833-0CFC-2464-A891F635A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rot="13996812">
            <a:off x="-1167893" y="-1249418"/>
            <a:ext cx="4931016" cy="86329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CD76F1-34A0-F7F0-5D70-2A65D03A2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Wauw – det er godt!</a:t>
            </a:r>
          </a:p>
        </p:txBody>
      </p:sp>
    </p:spTree>
    <p:extLst>
      <p:ext uri="{BB962C8B-B14F-4D97-AF65-F5344CB8AC3E}">
        <p14:creationId xmlns:p14="http://schemas.microsoft.com/office/powerpoint/2010/main" val="3094873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sky, fodtøj, person, tøj&#10;&#10;Automatisk genereret beskrivelse">
            <a:extLst>
              <a:ext uri="{FF2B5EF4-FFF2-40B4-BE49-F238E27FC236}">
                <a16:creationId xmlns:a16="http://schemas.microsoft.com/office/drawing/2014/main" id="{783368DD-EBB1-A3C9-30DF-BFC34C269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b="415"/>
          <a:stretch/>
        </p:blipFill>
        <p:spPr>
          <a:xfrm>
            <a:off x="0" y="0"/>
            <a:ext cx="12741992" cy="744855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B4579FD-BC94-6126-2279-28F425C9A94D}"/>
              </a:ext>
            </a:extLst>
          </p:cNvPr>
          <p:cNvSpPr/>
          <p:nvPr userDrawn="1"/>
        </p:nvSpPr>
        <p:spPr>
          <a:xfrm>
            <a:off x="0" y="0"/>
            <a:ext cx="12741992" cy="744855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B63E4F4-3CD8-660C-853A-8533BFC3E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228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Indsæt tankevækkende pointe her</a:t>
            </a:r>
          </a:p>
        </p:txBody>
      </p:sp>
    </p:spTree>
    <p:extLst>
      <p:ext uri="{BB962C8B-B14F-4D97-AF65-F5344CB8AC3E}">
        <p14:creationId xmlns:p14="http://schemas.microsoft.com/office/powerpoint/2010/main" val="1535936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tøj, Ansigt, Læring/undervisning&#10;&#10;Automatisk genereret beskrivelse">
            <a:extLst>
              <a:ext uri="{FF2B5EF4-FFF2-40B4-BE49-F238E27FC236}">
                <a16:creationId xmlns:a16="http://schemas.microsoft.com/office/drawing/2014/main" id="{A3910EFD-968E-3213-D781-762141EF7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5"/>
          <a:stretch/>
        </p:blipFill>
        <p:spPr>
          <a:xfrm>
            <a:off x="-239486" y="0"/>
            <a:ext cx="12431486" cy="744855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B4579FD-BC94-6126-2279-28F425C9A94D}"/>
              </a:ext>
            </a:extLst>
          </p:cNvPr>
          <p:cNvSpPr/>
          <p:nvPr userDrawn="1"/>
        </p:nvSpPr>
        <p:spPr>
          <a:xfrm>
            <a:off x="-239486" y="0"/>
            <a:ext cx="12431486" cy="744855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B63E4F4-3CD8-660C-853A-8533BFC3E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603442"/>
            <a:ext cx="10515600" cy="1325563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Wupwup</a:t>
            </a:r>
            <a:r>
              <a:rPr lang="da-DK"/>
              <a:t> – det her bliver godt!</a:t>
            </a:r>
          </a:p>
        </p:txBody>
      </p:sp>
      <p:pic>
        <p:nvPicPr>
          <p:cNvPr id="2" name="Bildobjekt 46" descr="En bild som visar skärmbild, Färggrann, design&#10;&#10;Automatiskt genererad beskrivning">
            <a:extLst>
              <a:ext uri="{FF2B5EF4-FFF2-40B4-BE49-F238E27FC236}">
                <a16:creationId xmlns:a16="http://schemas.microsoft.com/office/drawing/2014/main" id="{176AFD7F-D62A-3129-3E93-696A3E160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097267">
            <a:off x="10024044" y="894679"/>
            <a:ext cx="1746435" cy="1353487"/>
          </a:xfrm>
          <a:prstGeom prst="rect">
            <a:avLst/>
          </a:prstGeom>
        </p:spPr>
      </p:pic>
      <p:pic>
        <p:nvPicPr>
          <p:cNvPr id="5" name="Bildobjekt 48" descr="En bild som visar cirkel, symbol&#10;&#10;Automatiskt genererad beskrivning">
            <a:extLst>
              <a:ext uri="{FF2B5EF4-FFF2-40B4-BE49-F238E27FC236}">
                <a16:creationId xmlns:a16="http://schemas.microsoft.com/office/drawing/2014/main" id="{E2439743-7790-F3AD-F5B7-679FE0D6D1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2133" y="334511"/>
            <a:ext cx="1365234" cy="13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12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2">
            <a:extLst>
              <a:ext uri="{FF2B5EF4-FFF2-40B4-BE49-F238E27FC236}">
                <a16:creationId xmlns:a16="http://schemas.microsoft.com/office/drawing/2014/main" id="{7719D8FD-700E-6620-63DD-EA0E503AF04B}"/>
              </a:ext>
            </a:extLst>
          </p:cNvPr>
          <p:cNvSpPr/>
          <p:nvPr userDrawn="1"/>
        </p:nvSpPr>
        <p:spPr>
          <a:xfrm>
            <a:off x="6118381" y="0"/>
            <a:ext cx="6073620" cy="6858000"/>
          </a:xfrm>
          <a:custGeom>
            <a:avLst/>
            <a:gdLst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9168" h="6858000">
                <a:moveTo>
                  <a:pt x="0" y="0"/>
                </a:moveTo>
                <a:lnTo>
                  <a:pt x="5289168" y="0"/>
                </a:lnTo>
                <a:lnTo>
                  <a:pt x="5289168" y="6858000"/>
                </a:lnTo>
                <a:lnTo>
                  <a:pt x="0" y="6858000"/>
                </a:lnTo>
                <a:cubicBezTo>
                  <a:pt x="0" y="4572000"/>
                  <a:pt x="1439607" y="455676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01B7E8-D464-AA4E-A561-3CC778511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5599112" cy="16002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da-DK"/>
              <a:t>Kort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F8BDDA-0C0C-0DB6-A5FC-CCE34AD5D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599112" cy="3811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Et billede, der indeholder cirkel, symbol&#10;&#10;Automatisk genereret beskrivelse">
            <a:extLst>
              <a:ext uri="{FF2B5EF4-FFF2-40B4-BE49-F238E27FC236}">
                <a16:creationId xmlns:a16="http://schemas.microsoft.com/office/drawing/2014/main" id="{24BFFFA0-CE4E-9ACE-8F66-61AC27516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79" y="6162265"/>
            <a:ext cx="641041" cy="62265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A300D35-9663-9EC8-0D13-3A1044AE9670}"/>
              </a:ext>
            </a:extLst>
          </p:cNvPr>
          <p:cNvSpPr/>
          <p:nvPr userDrawn="1"/>
        </p:nvSpPr>
        <p:spPr>
          <a:xfrm>
            <a:off x="6416520" y="0"/>
            <a:ext cx="5753100" cy="6858000"/>
          </a:xfrm>
          <a:custGeom>
            <a:avLst/>
            <a:gdLst>
              <a:gd name="connsiteX0" fmla="*/ 0 w 5753100"/>
              <a:gd name="connsiteY0" fmla="*/ 0 h 6858000"/>
              <a:gd name="connsiteX1" fmla="*/ 5753100 w 5753100"/>
              <a:gd name="connsiteY1" fmla="*/ 0 h 6858000"/>
              <a:gd name="connsiteX2" fmla="*/ 5753100 w 5753100"/>
              <a:gd name="connsiteY2" fmla="*/ 6858000 h 6858000"/>
              <a:gd name="connsiteX3" fmla="*/ 0 w 5753100"/>
              <a:gd name="connsiteY3" fmla="*/ 6858000 h 6858000"/>
              <a:gd name="connsiteX4" fmla="*/ 0 w 5753100"/>
              <a:gd name="connsiteY4" fmla="*/ 0 h 6858000"/>
              <a:gd name="connsiteX0" fmla="*/ 0 w 5753100"/>
              <a:gd name="connsiteY0" fmla="*/ 0 h 6858000"/>
              <a:gd name="connsiteX1" fmla="*/ 5753100 w 5753100"/>
              <a:gd name="connsiteY1" fmla="*/ 0 h 6858000"/>
              <a:gd name="connsiteX2" fmla="*/ 5753100 w 5753100"/>
              <a:gd name="connsiteY2" fmla="*/ 6858000 h 6858000"/>
              <a:gd name="connsiteX3" fmla="*/ 0 w 5753100"/>
              <a:gd name="connsiteY3" fmla="*/ 6858000 h 6858000"/>
              <a:gd name="connsiteX4" fmla="*/ 0 w 57531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3100" h="6858000">
                <a:moveTo>
                  <a:pt x="0" y="0"/>
                </a:moveTo>
                <a:lnTo>
                  <a:pt x="5753100" y="0"/>
                </a:lnTo>
                <a:lnTo>
                  <a:pt x="5753100" y="6858000"/>
                </a:lnTo>
                <a:lnTo>
                  <a:pt x="0" y="6858000"/>
                </a:lnTo>
                <a:cubicBezTo>
                  <a:pt x="0" y="4572000"/>
                  <a:pt x="1865871" y="2866768"/>
                  <a:pt x="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 descr="Et billede, der indeholder Grafik&#10;&#10;Automatisk genereret beskrivelse">
            <a:extLst>
              <a:ext uri="{FF2B5EF4-FFF2-40B4-BE49-F238E27FC236}">
                <a16:creationId xmlns:a16="http://schemas.microsoft.com/office/drawing/2014/main" id="{953FAA24-A479-93A4-E914-91990C512D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84" y="4941465"/>
            <a:ext cx="1206057" cy="1168260"/>
          </a:xfrm>
          <a:prstGeom prst="rect">
            <a:avLst/>
          </a:prstGeom>
        </p:spPr>
      </p:pic>
      <p:pic>
        <p:nvPicPr>
          <p:cNvPr id="10" name="Billede 9" descr="Et billede, der indeholder Grafik, cirkel, grøn, Farverigt">
            <a:extLst>
              <a:ext uri="{FF2B5EF4-FFF2-40B4-BE49-F238E27FC236}">
                <a16:creationId xmlns:a16="http://schemas.microsoft.com/office/drawing/2014/main" id="{6AF22DF0-DF5C-6B1C-B2A6-4C3CD6FD66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59" y="286185"/>
            <a:ext cx="1198286" cy="9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98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1B7E8-D464-AA4E-A561-3CC778511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102" y="776514"/>
            <a:ext cx="5599112" cy="16002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da-DK"/>
              <a:t>Kort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F8BDDA-0C0C-0DB6-A5FC-CCE34AD5D28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31102" y="2376714"/>
            <a:ext cx="5599112" cy="381158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32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 Klik for at redigere teksttypografierne i masteren</a:t>
            </a:r>
          </a:p>
          <a:p>
            <a:pPr lvl="0"/>
            <a:r>
              <a:rPr lang="da-DK"/>
              <a:t> Brug solen i dine punkter</a:t>
            </a:r>
          </a:p>
          <a:p>
            <a:pPr lvl="0"/>
            <a:r>
              <a:rPr lang="da-DK"/>
              <a:t> 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12" name="Billede 11" descr="Et billede, der indeholder Grafik&#10;&#10;Automatisk genereret beskrivelse">
            <a:extLst>
              <a:ext uri="{FF2B5EF4-FFF2-40B4-BE49-F238E27FC236}">
                <a16:creationId xmlns:a16="http://schemas.microsoft.com/office/drawing/2014/main" id="{6F5C9EAA-0DF1-4FF8-3545-E35C45AB13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05" y="6320134"/>
            <a:ext cx="527031" cy="457183"/>
          </a:xfrm>
          <a:prstGeom prst="rect">
            <a:avLst/>
          </a:prstGeom>
        </p:spPr>
      </p:pic>
      <p:sp>
        <p:nvSpPr>
          <p:cNvPr id="5" name="Rektangel 2">
            <a:extLst>
              <a:ext uri="{FF2B5EF4-FFF2-40B4-BE49-F238E27FC236}">
                <a16:creationId xmlns:a16="http://schemas.microsoft.com/office/drawing/2014/main" id="{A292F2A4-2543-4E03-5FC6-783E62BA5028}"/>
              </a:ext>
            </a:extLst>
          </p:cNvPr>
          <p:cNvSpPr/>
          <p:nvPr userDrawn="1"/>
        </p:nvSpPr>
        <p:spPr>
          <a:xfrm>
            <a:off x="0" y="-15063"/>
            <a:ext cx="5599112" cy="6888126"/>
          </a:xfrm>
          <a:custGeom>
            <a:avLst/>
            <a:gdLst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1088" h="6888126">
                <a:moveTo>
                  <a:pt x="0" y="0"/>
                </a:moveTo>
                <a:lnTo>
                  <a:pt x="5461088" y="0"/>
                </a:lnTo>
                <a:cubicBezTo>
                  <a:pt x="3754208" y="2311282"/>
                  <a:pt x="5461088" y="4592084"/>
                  <a:pt x="5461088" y="6888126"/>
                </a:cubicBezTo>
                <a:lnTo>
                  <a:pt x="0" y="688812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90405AB-C31A-E375-55F8-AE9FD0767B04}"/>
              </a:ext>
            </a:extLst>
          </p:cNvPr>
          <p:cNvSpPr/>
          <p:nvPr userDrawn="1"/>
        </p:nvSpPr>
        <p:spPr>
          <a:xfrm>
            <a:off x="0" y="0"/>
            <a:ext cx="5461088" cy="6888126"/>
          </a:xfrm>
          <a:custGeom>
            <a:avLst/>
            <a:gdLst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1088" h="6888126">
                <a:moveTo>
                  <a:pt x="0" y="0"/>
                </a:moveTo>
                <a:lnTo>
                  <a:pt x="5461088" y="0"/>
                </a:lnTo>
                <a:cubicBezTo>
                  <a:pt x="3220808" y="2265562"/>
                  <a:pt x="5461088" y="4592084"/>
                  <a:pt x="5461088" y="6888126"/>
                </a:cubicBezTo>
                <a:lnTo>
                  <a:pt x="0" y="688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 descr="Et billede, der indeholder Grafik, tegning, Børnekunst, kunst&#10;&#10;Automatisk genereret beskrivelse">
            <a:extLst>
              <a:ext uri="{FF2B5EF4-FFF2-40B4-BE49-F238E27FC236}">
                <a16:creationId xmlns:a16="http://schemas.microsoft.com/office/drawing/2014/main" id="{C2122998-81CB-361F-8A16-18E451498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186" y="266972"/>
            <a:ext cx="1170056" cy="1309642"/>
          </a:xfrm>
          <a:prstGeom prst="rect">
            <a:avLst/>
          </a:prstGeom>
        </p:spPr>
      </p:pic>
      <p:pic>
        <p:nvPicPr>
          <p:cNvPr id="8" name="Billede 7" descr="Et billede, der indeholder Grafik, skærmbillede, design&#10;&#10;Automatisk genereret beskrivelse">
            <a:extLst>
              <a:ext uri="{FF2B5EF4-FFF2-40B4-BE49-F238E27FC236}">
                <a16:creationId xmlns:a16="http://schemas.microsoft.com/office/drawing/2014/main" id="{B42C3637-F4BE-822F-C24C-F035191312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749">
            <a:off x="1328805" y="4769554"/>
            <a:ext cx="767308" cy="7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91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med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10">
            <a:extLst>
              <a:ext uri="{FF2B5EF4-FFF2-40B4-BE49-F238E27FC236}">
                <a16:creationId xmlns:a16="http://schemas.microsoft.com/office/drawing/2014/main" id="{7D345748-9A10-3667-64F8-E8FC2E0D3DF9}"/>
              </a:ext>
            </a:extLst>
          </p:cNvPr>
          <p:cNvCxnSpPr/>
          <p:nvPr userDrawn="1"/>
        </p:nvCxnSpPr>
        <p:spPr>
          <a:xfrm>
            <a:off x="961293" y="625230"/>
            <a:ext cx="10417541" cy="0"/>
          </a:xfrm>
          <a:prstGeom prst="line">
            <a:avLst/>
          </a:prstGeom>
          <a:ln>
            <a:solidFill>
              <a:srgbClr val="236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14">
            <a:extLst>
              <a:ext uri="{FF2B5EF4-FFF2-40B4-BE49-F238E27FC236}">
                <a16:creationId xmlns:a16="http://schemas.microsoft.com/office/drawing/2014/main" id="{99E0087E-ABEB-DC55-2989-44759FE42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774984">
            <a:off x="8144052" y="-810513"/>
            <a:ext cx="4843104" cy="8479024"/>
          </a:xfrm>
          <a:prstGeom prst="rect">
            <a:avLst/>
          </a:prstGeom>
        </p:spPr>
      </p:pic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34F539B-444B-A058-C49E-40CB713A26B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7359" y="2363638"/>
            <a:ext cx="6248400" cy="34766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CDC93659-2D78-33CF-4CA2-F4EEA2B3F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263" y="1027113"/>
            <a:ext cx="6248400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da-DK"/>
              <a:t>Den med stregen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1A564EA-5BCB-7A48-CBC2-53E1A6B4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5" y="5860728"/>
            <a:ext cx="2336146" cy="6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51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t grøn ud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0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A3CB00A-BFB2-AC95-7B77-46C1096A76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3DA88"/>
              </a:gs>
              <a:gs pos="99000">
                <a:srgbClr val="41B59F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/>
          </a:p>
        </p:txBody>
      </p:sp>
      <p:pic>
        <p:nvPicPr>
          <p:cNvPr id="6" name="Bildobjekt 3">
            <a:extLst>
              <a:ext uri="{FF2B5EF4-FFF2-40B4-BE49-F238E27FC236}">
                <a16:creationId xmlns:a16="http://schemas.microsoft.com/office/drawing/2014/main" id="{427AC7CF-F938-35EF-A311-73BFBBED1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6092" y="718889"/>
            <a:ext cx="6494585" cy="7236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0830BA-A1DC-8B71-E610-AEF39F99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194" y="225694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Her er fonten til overskrifter</a:t>
            </a:r>
            <a:br>
              <a:rPr kumimoji="0" lang="sv-DK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F23E212C-E32D-F39C-8E87-5E4834582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113" y="3695700"/>
            <a:ext cx="6745287" cy="9699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kumimoji="0" lang="da-DK" sz="2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Wait</a:t>
            </a:r>
            <a:r>
              <a:rPr kumimoji="0" lang="da-DK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for it – figuren bevæger sig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12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34 -0.08426 C -0.01289 -0.08102 -0.02357 -0.05394 -0.0224 -0.04329 C -0.02096 -0.03218 -0.00521 -0.01597 0.00234 -0.01945 C 0.00976 -0.02292 0.02357 -0.05301 0.02252 -0.06366 C 0.02122 -0.07454 0.00208 -0.08797 -0.00534 -0.08426 Z " pathEditMode="relative" rAng="0" ptsTypes="AAAAA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rs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72EE2-EEE4-73BA-9F08-13E55B3AD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tx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da-DK"/>
              <a:t>Det her kunne godt være din forside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D72741-D000-0098-3D9D-642923BED0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903663"/>
            <a:ext cx="10515600" cy="150018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En beskrivende undertitel måske?</a:t>
            </a:r>
          </a:p>
        </p:txBody>
      </p:sp>
    </p:spTree>
    <p:extLst>
      <p:ext uri="{BB962C8B-B14F-4D97-AF65-F5344CB8AC3E}">
        <p14:creationId xmlns:p14="http://schemas.microsoft.com/office/powerpoint/2010/main" val="183087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114CB-7F67-591D-D4D8-5E846B56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D82164-CCBC-0198-D478-9CB16CDC9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51B742D-5932-BFE6-C96D-A3E0265D1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AE9A89-9B1D-E50C-06C1-D2AE36B0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B161A27-13E5-772A-30F6-F544116E4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3218F26-9D7E-A6DD-0ABB-72235B63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449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4">
            <a:extLst>
              <a:ext uri="{FF2B5EF4-FFF2-40B4-BE49-F238E27FC236}">
                <a16:creationId xmlns:a16="http://schemas.microsoft.com/office/drawing/2014/main" id="{CA1ACC35-B2C3-81A9-7A86-054DCE4D28EC}"/>
              </a:ext>
            </a:extLst>
          </p:cNvPr>
          <p:cNvSpPr/>
          <p:nvPr userDrawn="1"/>
        </p:nvSpPr>
        <p:spPr>
          <a:xfrm>
            <a:off x="5963554" y="0"/>
            <a:ext cx="6228445" cy="6858000"/>
          </a:xfrm>
          <a:custGeom>
            <a:avLst/>
            <a:gdLst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6858000">
                <a:moveTo>
                  <a:pt x="0" y="0"/>
                </a:moveTo>
                <a:lnTo>
                  <a:pt x="5791200" y="0"/>
                </a:lnTo>
                <a:lnTo>
                  <a:pt x="5791200" y="6858000"/>
                </a:lnTo>
                <a:lnTo>
                  <a:pt x="0" y="6858000"/>
                </a:lnTo>
                <a:cubicBezTo>
                  <a:pt x="0" y="4572000"/>
                  <a:pt x="1671574" y="272796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19F22-9910-41CB-F66F-B2AB2532E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5125353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E697BF-585D-97AC-04A1-F686D52045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125353" cy="40353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da-DK"/>
              <a:t>Og med god plads til tekst</a:t>
            </a:r>
          </a:p>
          <a:p>
            <a:pPr lvl="1"/>
            <a:r>
              <a:rPr lang="da-DK"/>
              <a:t>Alle elsker punktopstillinger</a:t>
            </a:r>
          </a:p>
          <a:p>
            <a:pPr lvl="2"/>
            <a:endParaRPr lang="da-DK"/>
          </a:p>
          <a:p>
            <a:pPr lvl="2"/>
            <a:r>
              <a:rPr lang="da-DK"/>
              <a:t>Men husk luft imellem</a:t>
            </a:r>
          </a:p>
        </p:txBody>
      </p:sp>
      <p:pic>
        <p:nvPicPr>
          <p:cNvPr id="11" name="Bildobjekt 11" descr="En bild som visar Grafik&#10;&#10;Automatiskt genererad beskrivning">
            <a:extLst>
              <a:ext uri="{FF2B5EF4-FFF2-40B4-BE49-F238E27FC236}">
                <a16:creationId xmlns:a16="http://schemas.microsoft.com/office/drawing/2014/main" id="{A926A607-CBEF-0A2E-5A75-DB20E9042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145808">
            <a:off x="5008624" y="5463052"/>
            <a:ext cx="1472615" cy="142782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31CD1A7-FEBF-1705-D1FF-321E6F990BE2}"/>
              </a:ext>
            </a:extLst>
          </p:cNvPr>
          <p:cNvSpPr/>
          <p:nvPr userDrawn="1"/>
        </p:nvSpPr>
        <p:spPr>
          <a:xfrm>
            <a:off x="6400800" y="0"/>
            <a:ext cx="5791200" cy="6858000"/>
          </a:xfrm>
          <a:custGeom>
            <a:avLst/>
            <a:gdLst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  <a:gd name="connsiteX0" fmla="*/ 0 w 5791200"/>
              <a:gd name="connsiteY0" fmla="*/ 0 h 6858000"/>
              <a:gd name="connsiteX1" fmla="*/ 5791200 w 5791200"/>
              <a:gd name="connsiteY1" fmla="*/ 0 h 6858000"/>
              <a:gd name="connsiteX2" fmla="*/ 5791200 w 5791200"/>
              <a:gd name="connsiteY2" fmla="*/ 6858000 h 6858000"/>
              <a:gd name="connsiteX3" fmla="*/ 0 w 5791200"/>
              <a:gd name="connsiteY3" fmla="*/ 6858000 h 6858000"/>
              <a:gd name="connsiteX4" fmla="*/ 0 w 5791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6858000">
                <a:moveTo>
                  <a:pt x="0" y="0"/>
                </a:moveTo>
                <a:lnTo>
                  <a:pt x="5791200" y="0"/>
                </a:lnTo>
                <a:lnTo>
                  <a:pt x="5791200" y="6858000"/>
                </a:lnTo>
                <a:lnTo>
                  <a:pt x="0" y="6858000"/>
                </a:lnTo>
                <a:cubicBezTo>
                  <a:pt x="0" y="4572000"/>
                  <a:pt x="1203960" y="2225040"/>
                  <a:pt x="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dobjekt 7" descr="En bild som visar skärmbild, Färggrann, design&#10;&#10;Automatiskt genererad beskrivning">
            <a:extLst>
              <a:ext uri="{FF2B5EF4-FFF2-40B4-BE49-F238E27FC236}">
                <a16:creationId xmlns:a16="http://schemas.microsoft.com/office/drawing/2014/main" id="{B3A7DE72-69D7-7B76-6E3F-D962433A28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5041" y="5409250"/>
            <a:ext cx="1156010" cy="895908"/>
          </a:xfrm>
          <a:prstGeom prst="rect">
            <a:avLst/>
          </a:prstGeom>
        </p:spPr>
      </p:pic>
      <p:pic>
        <p:nvPicPr>
          <p:cNvPr id="12" name="Bildobjekt 15" descr="En bild som visar Grafik, skärmbild, design&#10;&#10;Automatiskt genererad beskrivning">
            <a:extLst>
              <a:ext uri="{FF2B5EF4-FFF2-40B4-BE49-F238E27FC236}">
                <a16:creationId xmlns:a16="http://schemas.microsoft.com/office/drawing/2014/main" id="{8BB19BB2-193D-EBD8-5761-A5C56A16B0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3094345">
            <a:off x="11271319" y="5611362"/>
            <a:ext cx="509670" cy="49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0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uden grafik ell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087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med lil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3D6B91-4483-A666-E8BE-81B4297DB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098" y="5860728"/>
            <a:ext cx="2401039" cy="6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14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grafik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D1FF3-F583-7C93-A807-B73D3A5BF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da-DK"/>
              <a:t>Sådan skal det gøres!</a:t>
            </a:r>
          </a:p>
        </p:txBody>
      </p:sp>
    </p:spTree>
    <p:extLst>
      <p:ext uri="{BB962C8B-B14F-4D97-AF65-F5344CB8AC3E}">
        <p14:creationId xmlns:p14="http://schemas.microsoft.com/office/powerpoint/2010/main" val="2739150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19F22-9910-41CB-F66F-B2AB2532E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Sygt fed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E697BF-585D-97AC-04A1-F686D52045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435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da-DK"/>
              <a:t> Og med god plads til tekst</a:t>
            </a:r>
          </a:p>
          <a:p>
            <a:pPr lvl="0"/>
            <a:r>
              <a:rPr lang="da-DK"/>
              <a:t> Alle elsker punktopstillinger</a:t>
            </a:r>
          </a:p>
          <a:p>
            <a:pPr lvl="2"/>
            <a:endParaRPr lang="da-DK"/>
          </a:p>
          <a:p>
            <a:pPr lvl="2"/>
            <a:r>
              <a:rPr lang="da-DK"/>
              <a:t>Men husk luft imellem</a:t>
            </a:r>
          </a:p>
        </p:txBody>
      </p:sp>
    </p:spTree>
    <p:extLst>
      <p:ext uri="{BB962C8B-B14F-4D97-AF65-F5344CB8AC3E}">
        <p14:creationId xmlns:p14="http://schemas.microsoft.com/office/powerpoint/2010/main" val="13193336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65776F2-35E0-AAB7-05B4-469E3B362A29}"/>
              </a:ext>
            </a:extLst>
          </p:cNvPr>
          <p:cNvSpPr/>
          <p:nvPr userDrawn="1"/>
        </p:nvSpPr>
        <p:spPr>
          <a:xfrm>
            <a:off x="0" y="-73390"/>
            <a:ext cx="12192000" cy="6858000"/>
          </a:xfrm>
          <a:prstGeom prst="rect">
            <a:avLst/>
          </a:prstGeom>
          <a:solidFill>
            <a:srgbClr val="2367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D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k 1">
            <a:extLst>
              <a:ext uri="{FF2B5EF4-FFF2-40B4-BE49-F238E27FC236}">
                <a16:creationId xmlns:a16="http://schemas.microsoft.com/office/drawing/2014/main" id="{9501861A-6C99-5730-DE62-AC3BEB55ABED}"/>
              </a:ext>
            </a:extLst>
          </p:cNvPr>
          <p:cNvCxnSpPr/>
          <p:nvPr userDrawn="1"/>
        </p:nvCxnSpPr>
        <p:spPr>
          <a:xfrm>
            <a:off x="961293" y="625230"/>
            <a:ext cx="10417541" cy="0"/>
          </a:xfrm>
          <a:prstGeom prst="line">
            <a:avLst/>
          </a:prstGeom>
          <a:noFill/>
          <a:ln w="6350" cap="flat" cmpd="sng" algn="ctr">
            <a:solidFill>
              <a:srgbClr val="42D987"/>
            </a:solidFill>
            <a:prstDash val="solid"/>
            <a:miter lim="800000"/>
          </a:ln>
          <a:effectLst/>
        </p:spPr>
      </p:cxnSp>
      <p:pic>
        <p:nvPicPr>
          <p:cNvPr id="10" name="Bildobjekt 10">
            <a:extLst>
              <a:ext uri="{FF2B5EF4-FFF2-40B4-BE49-F238E27FC236}">
                <a16:creationId xmlns:a16="http://schemas.microsoft.com/office/drawing/2014/main" id="{FA4978E6-9F98-A398-910A-F9BDB424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3388" y="3942616"/>
            <a:ext cx="1417164" cy="404300"/>
          </a:xfrm>
          <a:prstGeom prst="rect">
            <a:avLst/>
          </a:prstGeom>
        </p:spPr>
      </p:pic>
      <p:pic>
        <p:nvPicPr>
          <p:cNvPr id="11" name="Bildobjekt 14" descr="En bild som visar Barnkonst, rita, clipart, konst&#10;&#10;Automatiskt genererad beskrivning">
            <a:extLst>
              <a:ext uri="{FF2B5EF4-FFF2-40B4-BE49-F238E27FC236}">
                <a16:creationId xmlns:a16="http://schemas.microsoft.com/office/drawing/2014/main" id="{43784741-26FE-D92D-92E8-303641A41C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217" y="3189936"/>
            <a:ext cx="3094892" cy="42055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9ABF117-83B5-6ACF-4F60-BD43698D4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2" y="6038850"/>
            <a:ext cx="2276172" cy="599577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A2ED56-5257-A14F-3447-1F79BA0606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344" y="2362654"/>
            <a:ext cx="7199312" cy="1741487"/>
          </a:xfrm>
        </p:spPr>
        <p:txBody>
          <a:bodyPr>
            <a:normAutofit/>
          </a:bodyPr>
          <a:lstStyle>
            <a:lvl1pPr marL="0" indent="0">
              <a:buNone/>
              <a:defRPr sz="4800"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/>
              <a:t>”Her kan stå et citat fra en person”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331D318-9642-090C-EBA0-2ABD856BB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8790" y="4272235"/>
            <a:ext cx="3094037" cy="274637"/>
          </a:xfrm>
        </p:spPr>
        <p:txBody>
          <a:bodyPr>
            <a:noAutofit/>
          </a:bodyPr>
          <a:lstStyle>
            <a:lvl1pPr>
              <a:defRPr/>
            </a:lvl1pPr>
            <a:lvl2pPr marL="457200" indent="0">
              <a:buNone/>
              <a:defRPr sz="1200">
                <a:solidFill>
                  <a:schemeClr val="tx2"/>
                </a:solidFill>
              </a:defRPr>
            </a:lvl2pPr>
          </a:lstStyle>
          <a:p>
            <a:pPr lvl="1"/>
            <a:r>
              <a:rPr lang="da-DK"/>
              <a:t>NAVN NAVNESEN</a:t>
            </a:r>
          </a:p>
        </p:txBody>
      </p:sp>
    </p:spTree>
    <p:extLst>
      <p:ext uri="{BB962C8B-B14F-4D97-AF65-F5344CB8AC3E}">
        <p14:creationId xmlns:p14="http://schemas.microsoft.com/office/powerpoint/2010/main" val="4294784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med 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Grafik, design&#10;&#10;Automatisk genereret beskrivelse">
            <a:extLst>
              <a:ext uri="{FF2B5EF4-FFF2-40B4-BE49-F238E27FC236}">
                <a16:creationId xmlns:a16="http://schemas.microsoft.com/office/drawing/2014/main" id="{EBB339CB-0043-8D59-FA6B-76A7D85EA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8" y="249207"/>
            <a:ext cx="1646988" cy="173199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608A82B-931E-56E9-9752-DC8D8B77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66218"/>
            <a:ext cx="10515600" cy="1325563"/>
          </a:xfrm>
        </p:spPr>
        <p:txBody>
          <a:bodyPr>
            <a:noAutofit/>
          </a:bodyPr>
          <a:lstStyle>
            <a:lvl1pPr>
              <a:defRPr sz="6600" b="1">
                <a:latin typeface="Franklin Gothic Demi" panose="020B0703020102020204" pitchFamily="34" charset="0"/>
              </a:defRPr>
            </a:lvl1pPr>
          </a:lstStyle>
          <a:p>
            <a:r>
              <a:rPr lang="da-DK" err="1"/>
              <a:t>Wuuhuu</a:t>
            </a:r>
            <a:r>
              <a:rPr lang="da-DK"/>
              <a:t> – her er din fede overskrift</a:t>
            </a:r>
          </a:p>
        </p:txBody>
      </p:sp>
    </p:spTree>
    <p:extLst>
      <p:ext uri="{BB962C8B-B14F-4D97-AF65-F5344CB8AC3E}">
        <p14:creationId xmlns:p14="http://schemas.microsoft.com/office/powerpoint/2010/main" val="319360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overskrift og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CDC73776-4833-0CFC-2464-A891F635A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rot="13996812">
            <a:off x="-1167893" y="-1249418"/>
            <a:ext cx="4931016" cy="86329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CD76F1-34A0-F7F0-5D70-2A65D03A2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Wauw – det er godt!</a:t>
            </a:r>
          </a:p>
        </p:txBody>
      </p:sp>
    </p:spTree>
    <p:extLst>
      <p:ext uri="{BB962C8B-B14F-4D97-AF65-F5344CB8AC3E}">
        <p14:creationId xmlns:p14="http://schemas.microsoft.com/office/powerpoint/2010/main" val="1154532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sky, fodtøj, person, tøj&#10;&#10;Automatisk genereret beskrivelse">
            <a:extLst>
              <a:ext uri="{FF2B5EF4-FFF2-40B4-BE49-F238E27FC236}">
                <a16:creationId xmlns:a16="http://schemas.microsoft.com/office/drawing/2014/main" id="{783368DD-EBB1-A3C9-30DF-BFC34C269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b="415"/>
          <a:stretch/>
        </p:blipFill>
        <p:spPr>
          <a:xfrm>
            <a:off x="0" y="0"/>
            <a:ext cx="12741992" cy="744855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B4579FD-BC94-6126-2279-28F425C9A94D}"/>
              </a:ext>
            </a:extLst>
          </p:cNvPr>
          <p:cNvSpPr/>
          <p:nvPr userDrawn="1"/>
        </p:nvSpPr>
        <p:spPr>
          <a:xfrm>
            <a:off x="0" y="0"/>
            <a:ext cx="12741992" cy="744855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B63E4F4-3CD8-660C-853A-8533BFC3E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228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Indsæt tankevækkende pointe her</a:t>
            </a:r>
          </a:p>
        </p:txBody>
      </p:sp>
    </p:spTree>
    <p:extLst>
      <p:ext uri="{BB962C8B-B14F-4D97-AF65-F5344CB8AC3E}">
        <p14:creationId xmlns:p14="http://schemas.microsoft.com/office/powerpoint/2010/main" val="34796366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tøj, Ansigt, Læring/undervisning&#10;&#10;Automatisk genereret beskrivelse">
            <a:extLst>
              <a:ext uri="{FF2B5EF4-FFF2-40B4-BE49-F238E27FC236}">
                <a16:creationId xmlns:a16="http://schemas.microsoft.com/office/drawing/2014/main" id="{A3910EFD-968E-3213-D781-762141EF7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5"/>
          <a:stretch/>
        </p:blipFill>
        <p:spPr>
          <a:xfrm>
            <a:off x="-239486" y="0"/>
            <a:ext cx="12431486" cy="744855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B4579FD-BC94-6126-2279-28F425C9A94D}"/>
              </a:ext>
            </a:extLst>
          </p:cNvPr>
          <p:cNvSpPr/>
          <p:nvPr userDrawn="1"/>
        </p:nvSpPr>
        <p:spPr>
          <a:xfrm>
            <a:off x="-239486" y="0"/>
            <a:ext cx="12431486" cy="744855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B63E4F4-3CD8-660C-853A-8533BFC3E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603442"/>
            <a:ext cx="10515600" cy="1325563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Wupwup</a:t>
            </a:r>
            <a:r>
              <a:rPr lang="da-DK"/>
              <a:t> – det her bliver godt!</a:t>
            </a:r>
          </a:p>
        </p:txBody>
      </p:sp>
      <p:pic>
        <p:nvPicPr>
          <p:cNvPr id="2" name="Bildobjekt 46" descr="En bild som visar skärmbild, Färggrann, design&#10;&#10;Automatiskt genererad beskrivning">
            <a:extLst>
              <a:ext uri="{FF2B5EF4-FFF2-40B4-BE49-F238E27FC236}">
                <a16:creationId xmlns:a16="http://schemas.microsoft.com/office/drawing/2014/main" id="{176AFD7F-D62A-3129-3E93-696A3E160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097267">
            <a:off x="10024044" y="894679"/>
            <a:ext cx="1746435" cy="1353487"/>
          </a:xfrm>
          <a:prstGeom prst="rect">
            <a:avLst/>
          </a:prstGeom>
        </p:spPr>
      </p:pic>
      <p:pic>
        <p:nvPicPr>
          <p:cNvPr id="5" name="Bildobjekt 48" descr="En bild som visar cirkel, symbol&#10;&#10;Automatiskt genererad beskrivning">
            <a:extLst>
              <a:ext uri="{FF2B5EF4-FFF2-40B4-BE49-F238E27FC236}">
                <a16:creationId xmlns:a16="http://schemas.microsoft.com/office/drawing/2014/main" id="{E2439743-7790-F3AD-F5B7-679FE0D6D1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2133" y="334511"/>
            <a:ext cx="1365234" cy="13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1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3B2F5-E6B1-808A-B27B-EF5EE769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BF97D64-6B61-F6CF-893A-C904B9E4D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935" b="1"/>
            </a:lvl1pPr>
            <a:lvl2pPr marL="178042" indent="0">
              <a:buNone/>
              <a:defRPr sz="779" b="1"/>
            </a:lvl2pPr>
            <a:lvl3pPr marL="356085" indent="0">
              <a:buNone/>
              <a:defRPr sz="701" b="1"/>
            </a:lvl3pPr>
            <a:lvl4pPr marL="534127" indent="0">
              <a:buNone/>
              <a:defRPr sz="623" b="1"/>
            </a:lvl4pPr>
            <a:lvl5pPr marL="712169" indent="0">
              <a:buNone/>
              <a:defRPr sz="623" b="1"/>
            </a:lvl5pPr>
            <a:lvl6pPr marL="890211" indent="0">
              <a:buNone/>
              <a:defRPr sz="623" b="1"/>
            </a:lvl6pPr>
            <a:lvl7pPr marL="1068254" indent="0">
              <a:buNone/>
              <a:defRPr sz="623" b="1"/>
            </a:lvl7pPr>
            <a:lvl8pPr marL="1246296" indent="0">
              <a:buNone/>
              <a:defRPr sz="623" b="1"/>
            </a:lvl8pPr>
            <a:lvl9pPr marL="1424338" indent="0">
              <a:buNone/>
              <a:defRPr sz="62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CB6B76-089B-C569-9318-0FC060E48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07FB85D-31F7-9568-86E0-4E9F66290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935" b="1"/>
            </a:lvl1pPr>
            <a:lvl2pPr marL="178042" indent="0">
              <a:buNone/>
              <a:defRPr sz="779" b="1"/>
            </a:lvl2pPr>
            <a:lvl3pPr marL="356085" indent="0">
              <a:buNone/>
              <a:defRPr sz="701" b="1"/>
            </a:lvl3pPr>
            <a:lvl4pPr marL="534127" indent="0">
              <a:buNone/>
              <a:defRPr sz="623" b="1"/>
            </a:lvl4pPr>
            <a:lvl5pPr marL="712169" indent="0">
              <a:buNone/>
              <a:defRPr sz="623" b="1"/>
            </a:lvl5pPr>
            <a:lvl6pPr marL="890211" indent="0">
              <a:buNone/>
              <a:defRPr sz="623" b="1"/>
            </a:lvl6pPr>
            <a:lvl7pPr marL="1068254" indent="0">
              <a:buNone/>
              <a:defRPr sz="623" b="1"/>
            </a:lvl7pPr>
            <a:lvl8pPr marL="1246296" indent="0">
              <a:buNone/>
              <a:defRPr sz="623" b="1"/>
            </a:lvl8pPr>
            <a:lvl9pPr marL="1424338" indent="0">
              <a:buNone/>
              <a:defRPr sz="62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5DCFF1D-707B-63E9-06CC-6B1A759E3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A777589-CBD7-B2F5-1AD2-3930DA20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7E32943-C23D-61C8-B775-A0F2F91E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EDD8E12-1D33-0DD9-834B-C2998121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083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2">
            <a:extLst>
              <a:ext uri="{FF2B5EF4-FFF2-40B4-BE49-F238E27FC236}">
                <a16:creationId xmlns:a16="http://schemas.microsoft.com/office/drawing/2014/main" id="{7719D8FD-700E-6620-63DD-EA0E503AF04B}"/>
              </a:ext>
            </a:extLst>
          </p:cNvPr>
          <p:cNvSpPr/>
          <p:nvPr userDrawn="1"/>
        </p:nvSpPr>
        <p:spPr>
          <a:xfrm>
            <a:off x="6118381" y="0"/>
            <a:ext cx="6073620" cy="6858000"/>
          </a:xfrm>
          <a:custGeom>
            <a:avLst/>
            <a:gdLst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  <a:gd name="connsiteX0" fmla="*/ 0 w 5289168"/>
              <a:gd name="connsiteY0" fmla="*/ 0 h 6858000"/>
              <a:gd name="connsiteX1" fmla="*/ 5289168 w 5289168"/>
              <a:gd name="connsiteY1" fmla="*/ 0 h 6858000"/>
              <a:gd name="connsiteX2" fmla="*/ 5289168 w 5289168"/>
              <a:gd name="connsiteY2" fmla="*/ 6858000 h 6858000"/>
              <a:gd name="connsiteX3" fmla="*/ 0 w 5289168"/>
              <a:gd name="connsiteY3" fmla="*/ 6858000 h 6858000"/>
              <a:gd name="connsiteX4" fmla="*/ 0 w 528916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9168" h="6858000">
                <a:moveTo>
                  <a:pt x="0" y="0"/>
                </a:moveTo>
                <a:lnTo>
                  <a:pt x="5289168" y="0"/>
                </a:lnTo>
                <a:lnTo>
                  <a:pt x="5289168" y="6858000"/>
                </a:lnTo>
                <a:lnTo>
                  <a:pt x="0" y="6858000"/>
                </a:lnTo>
                <a:cubicBezTo>
                  <a:pt x="0" y="4572000"/>
                  <a:pt x="1439607" y="455676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01B7E8-D464-AA4E-A561-3CC778511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5599112" cy="16002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da-DK"/>
              <a:t>Kort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F8BDDA-0C0C-0DB6-A5FC-CCE34AD5D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599112" cy="3811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Et billede, der indeholder cirkel, symbol&#10;&#10;Automatisk genereret beskrivelse">
            <a:extLst>
              <a:ext uri="{FF2B5EF4-FFF2-40B4-BE49-F238E27FC236}">
                <a16:creationId xmlns:a16="http://schemas.microsoft.com/office/drawing/2014/main" id="{24BFFFA0-CE4E-9ACE-8F66-61AC27516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79" y="6162265"/>
            <a:ext cx="641041" cy="62265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A300D35-9663-9EC8-0D13-3A1044AE9670}"/>
              </a:ext>
            </a:extLst>
          </p:cNvPr>
          <p:cNvSpPr/>
          <p:nvPr userDrawn="1"/>
        </p:nvSpPr>
        <p:spPr>
          <a:xfrm>
            <a:off x="6416520" y="0"/>
            <a:ext cx="5753100" cy="6858000"/>
          </a:xfrm>
          <a:custGeom>
            <a:avLst/>
            <a:gdLst>
              <a:gd name="connsiteX0" fmla="*/ 0 w 5753100"/>
              <a:gd name="connsiteY0" fmla="*/ 0 h 6858000"/>
              <a:gd name="connsiteX1" fmla="*/ 5753100 w 5753100"/>
              <a:gd name="connsiteY1" fmla="*/ 0 h 6858000"/>
              <a:gd name="connsiteX2" fmla="*/ 5753100 w 5753100"/>
              <a:gd name="connsiteY2" fmla="*/ 6858000 h 6858000"/>
              <a:gd name="connsiteX3" fmla="*/ 0 w 5753100"/>
              <a:gd name="connsiteY3" fmla="*/ 6858000 h 6858000"/>
              <a:gd name="connsiteX4" fmla="*/ 0 w 5753100"/>
              <a:gd name="connsiteY4" fmla="*/ 0 h 6858000"/>
              <a:gd name="connsiteX0" fmla="*/ 0 w 5753100"/>
              <a:gd name="connsiteY0" fmla="*/ 0 h 6858000"/>
              <a:gd name="connsiteX1" fmla="*/ 5753100 w 5753100"/>
              <a:gd name="connsiteY1" fmla="*/ 0 h 6858000"/>
              <a:gd name="connsiteX2" fmla="*/ 5753100 w 5753100"/>
              <a:gd name="connsiteY2" fmla="*/ 6858000 h 6858000"/>
              <a:gd name="connsiteX3" fmla="*/ 0 w 5753100"/>
              <a:gd name="connsiteY3" fmla="*/ 6858000 h 6858000"/>
              <a:gd name="connsiteX4" fmla="*/ 0 w 57531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3100" h="6858000">
                <a:moveTo>
                  <a:pt x="0" y="0"/>
                </a:moveTo>
                <a:lnTo>
                  <a:pt x="5753100" y="0"/>
                </a:lnTo>
                <a:lnTo>
                  <a:pt x="5753100" y="6858000"/>
                </a:lnTo>
                <a:lnTo>
                  <a:pt x="0" y="6858000"/>
                </a:lnTo>
                <a:cubicBezTo>
                  <a:pt x="0" y="4572000"/>
                  <a:pt x="1865871" y="2866768"/>
                  <a:pt x="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 descr="Et billede, der indeholder Grafik&#10;&#10;Automatisk genereret beskrivelse">
            <a:extLst>
              <a:ext uri="{FF2B5EF4-FFF2-40B4-BE49-F238E27FC236}">
                <a16:creationId xmlns:a16="http://schemas.microsoft.com/office/drawing/2014/main" id="{953FAA24-A479-93A4-E914-91990C512D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84" y="4941465"/>
            <a:ext cx="1206057" cy="1168260"/>
          </a:xfrm>
          <a:prstGeom prst="rect">
            <a:avLst/>
          </a:prstGeom>
        </p:spPr>
      </p:pic>
      <p:pic>
        <p:nvPicPr>
          <p:cNvPr id="10" name="Billede 9" descr="Et billede, der indeholder Grafik, cirkel, grøn, Farverigt">
            <a:extLst>
              <a:ext uri="{FF2B5EF4-FFF2-40B4-BE49-F238E27FC236}">
                <a16:creationId xmlns:a16="http://schemas.microsoft.com/office/drawing/2014/main" id="{6AF22DF0-DF5C-6B1C-B2A6-4C3CD6FD66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59" y="286185"/>
            <a:ext cx="1198286" cy="9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15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1B7E8-D464-AA4E-A561-3CC778511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102" y="776514"/>
            <a:ext cx="5599112" cy="16002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da-DK"/>
              <a:t>Kort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F8BDDA-0C0C-0DB6-A5FC-CCE34AD5D28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31102" y="2376714"/>
            <a:ext cx="5599112" cy="381158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32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 Klik for at redigere teksttypografierne i masteren</a:t>
            </a:r>
          </a:p>
          <a:p>
            <a:pPr lvl="0"/>
            <a:r>
              <a:rPr lang="da-DK"/>
              <a:t> Brug solen i dine punkter</a:t>
            </a:r>
          </a:p>
          <a:p>
            <a:pPr lvl="0"/>
            <a:r>
              <a:rPr lang="da-DK"/>
              <a:t> 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12" name="Billede 11" descr="Et billede, der indeholder Grafik&#10;&#10;Automatisk genereret beskrivelse">
            <a:extLst>
              <a:ext uri="{FF2B5EF4-FFF2-40B4-BE49-F238E27FC236}">
                <a16:creationId xmlns:a16="http://schemas.microsoft.com/office/drawing/2014/main" id="{6F5C9EAA-0DF1-4FF8-3545-E35C45AB13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05" y="6320134"/>
            <a:ext cx="527031" cy="457183"/>
          </a:xfrm>
          <a:prstGeom prst="rect">
            <a:avLst/>
          </a:prstGeom>
        </p:spPr>
      </p:pic>
      <p:sp>
        <p:nvSpPr>
          <p:cNvPr id="5" name="Rektangel 2">
            <a:extLst>
              <a:ext uri="{FF2B5EF4-FFF2-40B4-BE49-F238E27FC236}">
                <a16:creationId xmlns:a16="http://schemas.microsoft.com/office/drawing/2014/main" id="{A292F2A4-2543-4E03-5FC6-783E62BA5028}"/>
              </a:ext>
            </a:extLst>
          </p:cNvPr>
          <p:cNvSpPr/>
          <p:nvPr userDrawn="1"/>
        </p:nvSpPr>
        <p:spPr>
          <a:xfrm>
            <a:off x="0" y="-15063"/>
            <a:ext cx="5599112" cy="6888126"/>
          </a:xfrm>
          <a:custGeom>
            <a:avLst/>
            <a:gdLst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1088" h="6888126">
                <a:moveTo>
                  <a:pt x="0" y="0"/>
                </a:moveTo>
                <a:lnTo>
                  <a:pt x="5461088" y="0"/>
                </a:lnTo>
                <a:cubicBezTo>
                  <a:pt x="3754208" y="2311282"/>
                  <a:pt x="5461088" y="4592084"/>
                  <a:pt x="5461088" y="6888126"/>
                </a:cubicBezTo>
                <a:lnTo>
                  <a:pt x="0" y="688812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90405AB-C31A-E375-55F8-AE9FD0767B04}"/>
              </a:ext>
            </a:extLst>
          </p:cNvPr>
          <p:cNvSpPr/>
          <p:nvPr userDrawn="1"/>
        </p:nvSpPr>
        <p:spPr>
          <a:xfrm>
            <a:off x="0" y="0"/>
            <a:ext cx="5461088" cy="6888126"/>
          </a:xfrm>
          <a:custGeom>
            <a:avLst/>
            <a:gdLst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  <a:gd name="connsiteX0" fmla="*/ 0 w 5461088"/>
              <a:gd name="connsiteY0" fmla="*/ 0 h 6888126"/>
              <a:gd name="connsiteX1" fmla="*/ 5461088 w 5461088"/>
              <a:gd name="connsiteY1" fmla="*/ 0 h 6888126"/>
              <a:gd name="connsiteX2" fmla="*/ 5461088 w 5461088"/>
              <a:gd name="connsiteY2" fmla="*/ 6888126 h 6888126"/>
              <a:gd name="connsiteX3" fmla="*/ 0 w 5461088"/>
              <a:gd name="connsiteY3" fmla="*/ 6888126 h 6888126"/>
              <a:gd name="connsiteX4" fmla="*/ 0 w 5461088"/>
              <a:gd name="connsiteY4" fmla="*/ 0 h 688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1088" h="6888126">
                <a:moveTo>
                  <a:pt x="0" y="0"/>
                </a:moveTo>
                <a:lnTo>
                  <a:pt x="5461088" y="0"/>
                </a:lnTo>
                <a:cubicBezTo>
                  <a:pt x="3220808" y="2265562"/>
                  <a:pt x="5461088" y="4592084"/>
                  <a:pt x="5461088" y="6888126"/>
                </a:cubicBezTo>
                <a:lnTo>
                  <a:pt x="0" y="688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 descr="Et billede, der indeholder Grafik, tegning, Børnekunst, kunst&#10;&#10;Automatisk genereret beskrivelse">
            <a:extLst>
              <a:ext uri="{FF2B5EF4-FFF2-40B4-BE49-F238E27FC236}">
                <a16:creationId xmlns:a16="http://schemas.microsoft.com/office/drawing/2014/main" id="{C2122998-81CB-361F-8A16-18E451498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186" y="266972"/>
            <a:ext cx="1170056" cy="1309642"/>
          </a:xfrm>
          <a:prstGeom prst="rect">
            <a:avLst/>
          </a:prstGeom>
        </p:spPr>
      </p:pic>
      <p:pic>
        <p:nvPicPr>
          <p:cNvPr id="8" name="Billede 7" descr="Et billede, der indeholder Grafik, skærmbillede, design&#10;&#10;Automatisk genereret beskrivelse">
            <a:extLst>
              <a:ext uri="{FF2B5EF4-FFF2-40B4-BE49-F238E27FC236}">
                <a16:creationId xmlns:a16="http://schemas.microsoft.com/office/drawing/2014/main" id="{B42C3637-F4BE-822F-C24C-F035191312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749">
            <a:off x="1328805" y="4769554"/>
            <a:ext cx="767308" cy="7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49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med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10">
            <a:extLst>
              <a:ext uri="{FF2B5EF4-FFF2-40B4-BE49-F238E27FC236}">
                <a16:creationId xmlns:a16="http://schemas.microsoft.com/office/drawing/2014/main" id="{7D345748-9A10-3667-64F8-E8FC2E0D3DF9}"/>
              </a:ext>
            </a:extLst>
          </p:cNvPr>
          <p:cNvCxnSpPr/>
          <p:nvPr userDrawn="1"/>
        </p:nvCxnSpPr>
        <p:spPr>
          <a:xfrm>
            <a:off x="961293" y="625230"/>
            <a:ext cx="10417541" cy="0"/>
          </a:xfrm>
          <a:prstGeom prst="line">
            <a:avLst/>
          </a:prstGeom>
          <a:ln>
            <a:solidFill>
              <a:srgbClr val="236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14">
            <a:extLst>
              <a:ext uri="{FF2B5EF4-FFF2-40B4-BE49-F238E27FC236}">
                <a16:creationId xmlns:a16="http://schemas.microsoft.com/office/drawing/2014/main" id="{99E0087E-ABEB-DC55-2989-44759FE42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774984">
            <a:off x="8144052" y="-810513"/>
            <a:ext cx="4843104" cy="8479024"/>
          </a:xfrm>
          <a:prstGeom prst="rect">
            <a:avLst/>
          </a:prstGeom>
        </p:spPr>
      </p:pic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34F539B-444B-A058-C49E-40CB713A26B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7359" y="2363638"/>
            <a:ext cx="6248400" cy="34766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CDC93659-2D78-33CF-4CA2-F4EEA2B3F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263" y="1027113"/>
            <a:ext cx="6248400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da-DK"/>
              <a:t>Den med stregen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1A564EA-5BCB-7A48-CBC2-53E1A6B4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5" y="5860728"/>
            <a:ext cx="2336146" cy="6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87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G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cirkel, design&#10;&#10;Automatisk genereret beskrivelse">
            <a:extLst>
              <a:ext uri="{FF2B5EF4-FFF2-40B4-BE49-F238E27FC236}">
                <a16:creationId xmlns:a16="http://schemas.microsoft.com/office/drawing/2014/main" id="{1A6269FB-24CD-8CF6-3BA0-491ECBB17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903" y="878327"/>
            <a:ext cx="1483291" cy="120035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440ED2E-23E1-A753-1B6A-55430E3EC3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DK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CA319C90-A417-BDC3-3470-716EABF452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1806" y="5814646"/>
            <a:ext cx="2388388" cy="629137"/>
          </a:xfrm>
          <a:prstGeom prst="rect">
            <a:avLst/>
          </a:prstGeom>
        </p:spPr>
      </p:pic>
      <p:pic>
        <p:nvPicPr>
          <p:cNvPr id="6" name="Bildobjekt 3">
            <a:extLst>
              <a:ext uri="{FF2B5EF4-FFF2-40B4-BE49-F238E27FC236}">
                <a16:creationId xmlns:a16="http://schemas.microsoft.com/office/drawing/2014/main" id="{676EE1D1-D5BC-4ED1-23CD-997E428A8D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7368931" y="478444"/>
            <a:ext cx="6494585" cy="7236391"/>
          </a:xfrm>
          <a:prstGeom prst="rect">
            <a:avLst/>
          </a:prstGeom>
        </p:spPr>
      </p:pic>
      <p:sp>
        <p:nvSpPr>
          <p:cNvPr id="7" name="textruta 4">
            <a:extLst>
              <a:ext uri="{FF2B5EF4-FFF2-40B4-BE49-F238E27FC236}">
                <a16:creationId xmlns:a16="http://schemas.microsoft.com/office/drawing/2014/main" id="{7B630F7C-7344-CAE1-DF10-EA6E4C949A26}"/>
              </a:ext>
            </a:extLst>
          </p:cNvPr>
          <p:cNvSpPr txBox="1"/>
          <p:nvPr userDrawn="1"/>
        </p:nvSpPr>
        <p:spPr>
          <a:xfrm>
            <a:off x="2332463" y="2382413"/>
            <a:ext cx="7527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DK" sz="2000">
                <a:solidFill>
                  <a:schemeClr val="bg1"/>
                </a:solidFill>
                <a:latin typeface="Franklin Gothic Book" panose="020B0503020102020204" pitchFamily="34" charset="0"/>
              </a:rPr>
              <a:t>Nørrevoldgade 37</a:t>
            </a:r>
          </a:p>
          <a:p>
            <a:pPr algn="ctr"/>
            <a:r>
              <a:rPr lang="sv-DK" sz="2000">
                <a:solidFill>
                  <a:schemeClr val="bg1"/>
                </a:solidFill>
                <a:latin typeface="Franklin Gothic Book" panose="020B0503020102020204" pitchFamily="34" charset="0"/>
              </a:rPr>
              <a:t>5800 Nyborg</a:t>
            </a:r>
          </a:p>
          <a:p>
            <a:pPr algn="ctr"/>
            <a:endParaRPr lang="sv-DK" sz="200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sv-DK" sz="2000">
                <a:solidFill>
                  <a:schemeClr val="bg1"/>
                </a:solidFill>
                <a:latin typeface="Franklin Gothic Book" panose="020B0503020102020204" pitchFamily="34" charset="0"/>
              </a:rPr>
              <a:t>65 31 46 46</a:t>
            </a:r>
          </a:p>
          <a:p>
            <a:pPr algn="ctr"/>
            <a:r>
              <a:rPr lang="sv-SE" sz="2000">
                <a:solidFill>
                  <a:schemeClr val="bg1"/>
                </a:solidFill>
                <a:latin typeface="Franklin Gothic Book" panose="020B0503020102020204" pitchFamily="34" charset="0"/>
              </a:rPr>
              <a:t>s</a:t>
            </a:r>
            <a:r>
              <a:rPr lang="sv-DK" sz="2000">
                <a:solidFill>
                  <a:schemeClr val="bg1"/>
                </a:solidFill>
                <a:latin typeface="Franklin Gothic Book" panose="020B0503020102020204" pitchFamily="34" charset="0"/>
              </a:rPr>
              <a:t>koleidraet@skoleidraet.dk</a:t>
            </a:r>
          </a:p>
        </p:txBody>
      </p:sp>
    </p:spTree>
    <p:extLst>
      <p:ext uri="{BB962C8B-B14F-4D97-AF65-F5344CB8AC3E}">
        <p14:creationId xmlns:p14="http://schemas.microsoft.com/office/powerpoint/2010/main" val="203673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DB504-9B1B-7C2E-238C-8639B17E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00AAA0A-C6C8-17EA-C3C7-4DC693B5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F5F1044-F4B4-7DF7-6E26-79061617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2239E3D-8D5A-52E3-9403-E489F827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840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2B508C4-8333-C68F-8AA9-951B6CE1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547DE85-8164-4EDD-B896-D93241C8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7D928B4-5E6A-A653-D187-7F0195D4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595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564EE-B52F-8DCA-3863-BA951D67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1246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586F62-78A8-A161-C18A-3E5834378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1246"/>
            </a:lvl1pPr>
            <a:lvl2pPr>
              <a:defRPr sz="1090"/>
            </a:lvl2pPr>
            <a:lvl3pPr>
              <a:defRPr sz="935"/>
            </a:lvl3pPr>
            <a:lvl4pPr>
              <a:defRPr sz="779"/>
            </a:lvl4pPr>
            <a:lvl5pPr>
              <a:defRPr sz="779"/>
            </a:lvl5pPr>
            <a:lvl6pPr>
              <a:defRPr sz="779"/>
            </a:lvl6pPr>
            <a:lvl7pPr>
              <a:defRPr sz="779"/>
            </a:lvl7pPr>
            <a:lvl8pPr>
              <a:defRPr sz="779"/>
            </a:lvl8pPr>
            <a:lvl9pPr>
              <a:defRPr sz="779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C56DA6C-C604-2C42-18A8-F3B12A0B1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623"/>
            </a:lvl1pPr>
            <a:lvl2pPr marL="178042" indent="0">
              <a:buNone/>
              <a:defRPr sz="546"/>
            </a:lvl2pPr>
            <a:lvl3pPr marL="356085" indent="0">
              <a:buNone/>
              <a:defRPr sz="467"/>
            </a:lvl3pPr>
            <a:lvl4pPr marL="534127" indent="0">
              <a:buNone/>
              <a:defRPr sz="390"/>
            </a:lvl4pPr>
            <a:lvl5pPr marL="712169" indent="0">
              <a:buNone/>
              <a:defRPr sz="390"/>
            </a:lvl5pPr>
            <a:lvl6pPr marL="890211" indent="0">
              <a:buNone/>
              <a:defRPr sz="390"/>
            </a:lvl6pPr>
            <a:lvl7pPr marL="1068254" indent="0">
              <a:buNone/>
              <a:defRPr sz="390"/>
            </a:lvl7pPr>
            <a:lvl8pPr marL="1246296" indent="0">
              <a:buNone/>
              <a:defRPr sz="390"/>
            </a:lvl8pPr>
            <a:lvl9pPr marL="1424338" indent="0">
              <a:buNone/>
              <a:defRPr sz="39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A53C05E-B7FE-A516-D4C2-6ADE13F8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D2B9BBD-C17F-36E5-BBC1-839482C0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81CC04-C239-61F9-1365-55A3DC9C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964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9F164-BDB5-F781-491D-164DC5B7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1246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1226177-C92A-1276-36F3-395F1F87B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1246"/>
            </a:lvl1pPr>
            <a:lvl2pPr marL="178042" indent="0">
              <a:buNone/>
              <a:defRPr sz="1090"/>
            </a:lvl2pPr>
            <a:lvl3pPr marL="356085" indent="0">
              <a:buNone/>
              <a:defRPr sz="935"/>
            </a:lvl3pPr>
            <a:lvl4pPr marL="534127" indent="0">
              <a:buNone/>
              <a:defRPr sz="779"/>
            </a:lvl4pPr>
            <a:lvl5pPr marL="712169" indent="0">
              <a:buNone/>
              <a:defRPr sz="779"/>
            </a:lvl5pPr>
            <a:lvl6pPr marL="890211" indent="0">
              <a:buNone/>
              <a:defRPr sz="779"/>
            </a:lvl6pPr>
            <a:lvl7pPr marL="1068254" indent="0">
              <a:buNone/>
              <a:defRPr sz="779"/>
            </a:lvl7pPr>
            <a:lvl8pPr marL="1246296" indent="0">
              <a:buNone/>
              <a:defRPr sz="779"/>
            </a:lvl8pPr>
            <a:lvl9pPr marL="1424338" indent="0">
              <a:buNone/>
              <a:defRPr sz="779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9D8D1A5-FA15-BFAA-6C3F-BBE9506A6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623"/>
            </a:lvl1pPr>
            <a:lvl2pPr marL="178042" indent="0">
              <a:buNone/>
              <a:defRPr sz="546"/>
            </a:lvl2pPr>
            <a:lvl3pPr marL="356085" indent="0">
              <a:buNone/>
              <a:defRPr sz="467"/>
            </a:lvl3pPr>
            <a:lvl4pPr marL="534127" indent="0">
              <a:buNone/>
              <a:defRPr sz="390"/>
            </a:lvl4pPr>
            <a:lvl5pPr marL="712169" indent="0">
              <a:buNone/>
              <a:defRPr sz="390"/>
            </a:lvl5pPr>
            <a:lvl6pPr marL="890211" indent="0">
              <a:buNone/>
              <a:defRPr sz="390"/>
            </a:lvl6pPr>
            <a:lvl7pPr marL="1068254" indent="0">
              <a:buNone/>
              <a:defRPr sz="390"/>
            </a:lvl7pPr>
            <a:lvl8pPr marL="1246296" indent="0">
              <a:buNone/>
              <a:defRPr sz="390"/>
            </a:lvl8pPr>
            <a:lvl9pPr marL="1424338" indent="0">
              <a:buNone/>
              <a:defRPr sz="39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A658BEC-61BA-14D1-191D-935BA6CC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1121B4C-0ED6-C87D-653F-0597304A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2F2DC35-FBB6-E17F-6E2D-D4E7624C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36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ECA6E05-4C99-490A-8632-59F0C859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E7C717-350C-0221-5EF1-E601B530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24590ED-2823-23E5-88A1-98D8C9970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1E320-4184-42CC-AC15-A6A33C55C662}" type="datetimeFigureOut">
              <a:rPr lang="da-DK" smtClean="0"/>
              <a:t>27-08-2025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288F3B8-1DC7-DEE5-0461-3AE97F3B2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48AD713-BDAD-F6F4-775E-297D0E7C6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3982-FA3E-47DA-8FB8-159D167B0A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90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6" r:id="rId21"/>
  </p:sldLayoutIdLst>
  <p:txStyles>
    <p:titleStyle>
      <a:lvl1pPr algn="l" defTabSz="356085" rtl="0" eaLnBrk="1" latinLnBrk="0" hangingPunct="1">
        <a:lnSpc>
          <a:spcPct val="90000"/>
        </a:lnSpc>
        <a:spcBef>
          <a:spcPct val="0"/>
        </a:spcBef>
        <a:buNone/>
        <a:defRPr sz="1713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89021" indent="-89021" algn="l" defTabSz="35608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090" kern="1200">
          <a:solidFill>
            <a:schemeClr val="tx1"/>
          </a:solidFill>
          <a:latin typeface="+mn-lt"/>
          <a:ea typeface="+mn-ea"/>
          <a:cs typeface="+mn-cs"/>
        </a:defRPr>
      </a:lvl1pPr>
      <a:lvl2pPr marL="267064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45106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79" kern="1200">
          <a:solidFill>
            <a:schemeClr val="tx1"/>
          </a:solidFill>
          <a:latin typeface="+mn-lt"/>
          <a:ea typeface="+mn-ea"/>
          <a:cs typeface="+mn-cs"/>
        </a:defRPr>
      </a:lvl3pPr>
      <a:lvl4pPr marL="623148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4pPr>
      <a:lvl5pPr marL="801190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5pPr>
      <a:lvl6pPr marL="979233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6pPr>
      <a:lvl7pPr marL="1157275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7pPr>
      <a:lvl8pPr marL="1335317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8pPr>
      <a:lvl9pPr marL="1513359" indent="-89021" algn="l" defTabSz="35608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1pPr>
      <a:lvl2pPr marL="178042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2pPr>
      <a:lvl3pPr marL="356085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3pPr>
      <a:lvl4pPr marL="534127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4pPr>
      <a:lvl5pPr marL="712169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5pPr>
      <a:lvl6pPr marL="890211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6pPr>
      <a:lvl7pPr marL="1068254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7pPr>
      <a:lvl8pPr marL="1246296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8pPr>
      <a:lvl9pPr marL="1424338" algn="l" defTabSz="35608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94D3A92-1BF4-976F-2D58-D85A90CA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3B2393-F849-E659-DC33-E39BC5A83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CD1AFFB-782E-CD0A-D27E-E5BB3433A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50" y="1895075"/>
            <a:ext cx="5448100" cy="607037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08EEEBF-48F8-7946-EDE9-137E0A56A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2" y="6038850"/>
            <a:ext cx="2276172" cy="5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89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94D3A92-1BF4-976F-2D58-D85A90CA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3B2393-F849-E659-DC33-E39BC5A83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CD1AFFB-782E-CD0A-D27E-E5BB3433A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50" y="1895075"/>
            <a:ext cx="5448100" cy="607037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08EEEBF-48F8-7946-EDE9-137E0A56A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2" y="6038850"/>
            <a:ext cx="2276172" cy="5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09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image" Target="../media/image31.sv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0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60079D23-C03D-64DC-4F39-83BAFDDD13CB}"/>
              </a:ext>
            </a:extLst>
          </p:cNvPr>
          <p:cNvSpPr txBox="1"/>
          <p:nvPr/>
        </p:nvSpPr>
        <p:spPr>
          <a:xfrm rot="21106968">
            <a:off x="921556" y="788182"/>
            <a:ext cx="30417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42D987"/>
                </a:solidFill>
                <a:effectLst/>
                <a:uLnTx/>
                <a:uFillTx/>
                <a:latin typeface="Dreaming Outloud Pro"/>
                <a:cs typeface="Dreaming Outloud Pro"/>
              </a:rPr>
              <a:t>Idræt er sejt</a:t>
            </a:r>
            <a:endParaRPr lang="da-DK" sz="3600" b="1" i="0" u="none" strike="noStrike" kern="1200" cap="none" spc="0" normalizeH="0" baseline="0" noProof="0" dirty="0">
              <a:ln>
                <a:noFill/>
              </a:ln>
              <a:solidFill>
                <a:srgbClr val="42D987"/>
              </a:solidFill>
              <a:effectLst/>
              <a:uLnTx/>
              <a:uFillTx/>
              <a:latin typeface="Dreaming Outloud Pro"/>
              <a:cs typeface="Dreaming Outloud Pro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2C72F74-278C-855F-F4CC-A6B00ABF97EF}"/>
              </a:ext>
            </a:extLst>
          </p:cNvPr>
          <p:cNvSpPr txBox="1"/>
          <p:nvPr/>
        </p:nvSpPr>
        <p:spPr>
          <a:xfrm>
            <a:off x="0" y="210368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703020102020204" pitchFamily="34" charset="0"/>
                <a:ea typeface="+mj-ea"/>
                <a:cs typeface="+mj-cs"/>
              </a:rPr>
              <a:t>INFO OM IDRÆTSFAGET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846C3D8-3DE6-C91F-A072-5995B580700F}"/>
              </a:ext>
            </a:extLst>
          </p:cNvPr>
          <p:cNvSpPr txBox="1"/>
          <p:nvPr/>
        </p:nvSpPr>
        <p:spPr>
          <a:xfrm>
            <a:off x="0" y="30094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 panose="020B0703020102020204" pitchFamily="34" charset="0"/>
                <a:ea typeface="+mj-ea"/>
                <a:cs typeface="+mj-cs"/>
              </a:rPr>
              <a:t>TIL SKOLENS FORÆLDRE</a:t>
            </a:r>
            <a:endParaRPr lang="da-DK" dirty="0"/>
          </a:p>
        </p:txBody>
      </p:sp>
      <p:pic>
        <p:nvPicPr>
          <p:cNvPr id="8" name="Bildobjekt 60" descr="En bild som visar Grafik, design&#10;&#10;Automatiskt genererad beskrivning">
            <a:extLst>
              <a:ext uri="{FF2B5EF4-FFF2-40B4-BE49-F238E27FC236}">
                <a16:creationId xmlns:a16="http://schemas.microsoft.com/office/drawing/2014/main" id="{821E94CA-C86E-0B98-3F1B-E7C15C8C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79004" flipV="1">
            <a:off x="1496103" y="1456623"/>
            <a:ext cx="822932" cy="811556"/>
          </a:xfrm>
          <a:prstGeom prst="rect">
            <a:avLst/>
          </a:prstGeom>
        </p:spPr>
      </p:pic>
      <p:pic>
        <p:nvPicPr>
          <p:cNvPr id="9" name="Bildobjekt 52" descr="En bild som visar rita, konst, illustration&#10;&#10;Automatiskt genererad beskrivning">
            <a:extLst>
              <a:ext uri="{FF2B5EF4-FFF2-40B4-BE49-F238E27FC236}">
                <a16:creationId xmlns:a16="http://schemas.microsoft.com/office/drawing/2014/main" id="{237FC23F-C00C-C336-0ED8-CAC30BE4F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87" y="5410991"/>
            <a:ext cx="1344580" cy="12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A7030E5-427F-0C6F-11BC-E8E10DF3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7"/>
            <a:ext cx="9377514" cy="1050718"/>
          </a:xfrm>
        </p:spPr>
        <p:txBody>
          <a:bodyPr>
            <a:normAutofit/>
          </a:bodyPr>
          <a:lstStyle/>
          <a:p>
            <a:r>
              <a:rPr lang="da-DK" sz="4400" dirty="0">
                <a:solidFill>
                  <a:schemeClr val="accent3"/>
                </a:solidFill>
              </a:rPr>
              <a:t>Standpunktskarakter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9CBA3A-2038-509F-E8EB-38BE6B89C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5069" y="268900"/>
            <a:ext cx="1608496" cy="43547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04089E6-1B8C-AC42-7511-0A98461DF000}"/>
              </a:ext>
            </a:extLst>
          </p:cNvPr>
          <p:cNvSpPr txBox="1"/>
          <p:nvPr/>
        </p:nvSpPr>
        <p:spPr>
          <a:xfrm>
            <a:off x="774701" y="1906936"/>
            <a:ext cx="1064259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da-DK" sz="1600" b="0" i="0" dirty="0">
                <a:solidFill>
                  <a:srgbClr val="4A4A4A"/>
                </a:solidFill>
                <a:effectLst/>
                <a:latin typeface="Lato" panose="020F0502020204030203" pitchFamily="34" charset="0"/>
              </a:rPr>
              <a:t>Elevens præstation og standpunkt skal bedømmes på grundlag af de faglige krav til de enkelte fag på det tidspunkt, karaktererne gives. Der gives standpunktskarakterer mindst to gange om året i 8. og 9. klasse. Der kan ikke gives standpunktskarakterer på andre klassetrin.</a:t>
            </a:r>
          </a:p>
          <a:p>
            <a:pPr algn="l" fontAlgn="base"/>
            <a:endParaRPr lang="da-DK" sz="1600" b="1" i="0" dirty="0">
              <a:solidFill>
                <a:srgbClr val="4A4A4A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r>
              <a:rPr lang="da-DK" sz="1600" b="1" i="0" dirty="0">
                <a:solidFill>
                  <a:schemeClr val="accent1"/>
                </a:solidFill>
                <a:effectLst/>
                <a:latin typeface="Lato" panose="020F0502020204030203" pitchFamily="34" charset="0"/>
              </a:rPr>
              <a:t>Kriterier for at give standpunktskarakterer</a:t>
            </a:r>
          </a:p>
          <a:p>
            <a:pPr algn="l" fontAlgn="base"/>
            <a:r>
              <a:rPr lang="da-DK" sz="1600" b="0" i="0" dirty="0">
                <a:solidFill>
                  <a:srgbClr val="4A4A4A"/>
                </a:solidFill>
                <a:effectLst/>
                <a:latin typeface="Lato" panose="020F0502020204030203" pitchFamily="34" charset="0"/>
              </a:rPr>
              <a:t>Standpunktskarakterer er udtryk for elevernes faglige niveau på det tidspunkt, karaktererne gives.</a:t>
            </a:r>
          </a:p>
          <a:p>
            <a:pPr algn="l" fontAlgn="base"/>
            <a:endParaRPr lang="da-DK" sz="1600" b="0" i="0" dirty="0">
              <a:solidFill>
                <a:srgbClr val="4A4A4A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r>
              <a:rPr lang="da-DK" sz="1600" b="0" i="0" dirty="0">
                <a:solidFill>
                  <a:srgbClr val="4A4A4A"/>
                </a:solidFill>
                <a:effectLst/>
                <a:latin typeface="Lato" panose="020F0502020204030203" pitchFamily="34" charset="0"/>
              </a:rPr>
              <a:t>Standpunktet fastsættes i forhold til de faglige mål, som gælder for faget. Det betyder, at standpunktskarakterer gives ud fra lærerens vurdering af, i hvor høj grad eleven opfylder fagets kompetencemål inden for de bindende færdigheds- og vidensområder i faget.</a:t>
            </a:r>
          </a:p>
          <a:p>
            <a:pPr algn="l" fontAlgn="base"/>
            <a:endParaRPr lang="da-DK" sz="1600" b="0" i="0" dirty="0">
              <a:solidFill>
                <a:srgbClr val="4A4A4A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r>
              <a:rPr lang="da-DK" sz="1600" b="0" i="0" dirty="0">
                <a:solidFill>
                  <a:srgbClr val="4A4A4A"/>
                </a:solidFill>
                <a:effectLst/>
                <a:latin typeface="Lato" panose="020F0502020204030203" pitchFamily="34" charset="0"/>
              </a:rPr>
              <a:t>Elevens arbejdsindsats eller opførsel i klassefællesskabet indgår som udgangspunkt ikke i grundlaget for karaktergivningen. Hvis faget har mål, der omfatter disse evner, indgår de i karaktergivningen.</a:t>
            </a:r>
          </a:p>
          <a:p>
            <a:pPr algn="l" fontAlgn="base"/>
            <a:endParaRPr lang="da-DK" sz="1600" b="1" i="0" dirty="0">
              <a:solidFill>
                <a:srgbClr val="4A4A4A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endParaRPr lang="da-DK" b="0" i="0" dirty="0">
              <a:solidFill>
                <a:srgbClr val="4A4A4A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3" name="Bildobjekt 46" descr="En bild som visar skärmbild, Färggrann, design&#10;&#10;Automatiskt genererad beskrivning">
            <a:extLst>
              <a:ext uri="{FF2B5EF4-FFF2-40B4-BE49-F238E27FC236}">
                <a16:creationId xmlns:a16="http://schemas.microsoft.com/office/drawing/2014/main" id="{1606B129-7466-4A4A-1382-884A64E79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65942">
            <a:off x="8088993" y="619122"/>
            <a:ext cx="954803" cy="739972"/>
          </a:xfrm>
          <a:prstGeom prst="rect">
            <a:avLst/>
          </a:prstGeom>
        </p:spPr>
      </p:pic>
      <p:pic>
        <p:nvPicPr>
          <p:cNvPr id="4" name="Bildobjekt 58" descr="En bild som visar linje, Teckensnitt, Grafik, triangel&#10;&#10;Automatiskt genererad beskrivning">
            <a:extLst>
              <a:ext uri="{FF2B5EF4-FFF2-40B4-BE49-F238E27FC236}">
                <a16:creationId xmlns:a16="http://schemas.microsoft.com/office/drawing/2014/main" id="{B43760E6-BDD8-0AF0-FAF5-0F15FFF71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896" y="704371"/>
            <a:ext cx="840299" cy="863321"/>
          </a:xfrm>
          <a:prstGeom prst="rect">
            <a:avLst/>
          </a:prstGeom>
        </p:spPr>
      </p:pic>
      <p:pic>
        <p:nvPicPr>
          <p:cNvPr id="5" name="Bildobjekt 44" descr="En bild som visar Grafik&#10;&#10;Automatiskt genererad beskrivning">
            <a:extLst>
              <a:ext uri="{FF2B5EF4-FFF2-40B4-BE49-F238E27FC236}">
                <a16:creationId xmlns:a16="http://schemas.microsoft.com/office/drawing/2014/main" id="{5A25403E-D804-D668-265E-D0570BCD7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19590">
            <a:off x="8867110" y="1338275"/>
            <a:ext cx="161571" cy="1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4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3793FD-FDFF-9BF6-5034-AF26166D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7"/>
            <a:ext cx="9377514" cy="1050718"/>
          </a:xfrm>
        </p:spPr>
        <p:txBody>
          <a:bodyPr>
            <a:normAutofit/>
          </a:bodyPr>
          <a:lstStyle/>
          <a:p>
            <a:r>
              <a:rPr lang="da-DK" sz="4400" dirty="0"/>
              <a:t>I år deltager vi i…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813AA5-4D0D-1701-4200-592A4A44F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5069" y="268900"/>
            <a:ext cx="1608496" cy="43547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395B267-3293-F9A7-54B6-45A5F05DA717}"/>
              </a:ext>
            </a:extLst>
          </p:cNvPr>
          <p:cNvSpPr txBox="1"/>
          <p:nvPr/>
        </p:nvSpPr>
        <p:spPr>
          <a:xfrm rot="20747840">
            <a:off x="7406620" y="429747"/>
            <a:ext cx="1038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Vildt fedt</a:t>
            </a:r>
          </a:p>
        </p:txBody>
      </p:sp>
      <p:pic>
        <p:nvPicPr>
          <p:cNvPr id="8" name="Bildobjekt 42" descr="En bild som visar cirkel, symbol, Grafik, Symmetri&#10;&#10;Automatiskt genererad beskrivning">
            <a:extLst>
              <a:ext uri="{FF2B5EF4-FFF2-40B4-BE49-F238E27FC236}">
                <a16:creationId xmlns:a16="http://schemas.microsoft.com/office/drawing/2014/main" id="{D9E477E2-65E1-FB0A-6CF4-478884AEA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194" y="5277964"/>
            <a:ext cx="571666" cy="569388"/>
          </a:xfrm>
          <a:prstGeom prst="rect">
            <a:avLst/>
          </a:prstGeom>
        </p:spPr>
      </p:pic>
      <p:pic>
        <p:nvPicPr>
          <p:cNvPr id="9" name="Bildobjekt 48" descr="En bild som visar cirkel, symbol&#10;&#10;Automatiskt genererad beskrivning">
            <a:extLst>
              <a:ext uri="{FF2B5EF4-FFF2-40B4-BE49-F238E27FC236}">
                <a16:creationId xmlns:a16="http://schemas.microsoft.com/office/drawing/2014/main" id="{92CBDBDF-B539-B6AD-6127-2CFC59F30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1109" y="5680570"/>
            <a:ext cx="586205" cy="569388"/>
          </a:xfrm>
          <a:prstGeom prst="rect">
            <a:avLst/>
          </a:prstGeom>
        </p:spPr>
      </p:pic>
      <p:pic>
        <p:nvPicPr>
          <p:cNvPr id="10" name="Bildobjekt 62" descr="En bild som visar Grafik&#10;&#10;Automatiskt genererad beskrivning">
            <a:extLst>
              <a:ext uri="{FF2B5EF4-FFF2-40B4-BE49-F238E27FC236}">
                <a16:creationId xmlns:a16="http://schemas.microsoft.com/office/drawing/2014/main" id="{97B6E771-FE58-5FAD-CFCF-779827427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7314" y="5787759"/>
            <a:ext cx="953397" cy="924397"/>
          </a:xfrm>
          <a:prstGeom prst="rect">
            <a:avLst/>
          </a:prstGeom>
        </p:spPr>
      </p:pic>
      <p:pic>
        <p:nvPicPr>
          <p:cNvPr id="11" name="Bildobjekt 78" descr="En bild som visar Grafik, skärmbild, design&#10;&#10;Automatiskt genererad beskrivning">
            <a:extLst>
              <a:ext uri="{FF2B5EF4-FFF2-40B4-BE49-F238E27FC236}">
                <a16:creationId xmlns:a16="http://schemas.microsoft.com/office/drawing/2014/main" id="{FBF08789-3E70-8EA0-A08E-5D243BEA48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902" y="5517934"/>
            <a:ext cx="337171" cy="325271"/>
          </a:xfrm>
          <a:prstGeom prst="rect">
            <a:avLst/>
          </a:prstGeom>
        </p:spPr>
      </p:pic>
      <p:pic>
        <p:nvPicPr>
          <p:cNvPr id="12" name="Billede 11" descr="Et billede, der indeholder sort-hvid, design&#10;&#10;Automatisk genereret beskrivelse med mellem tillid">
            <a:extLst>
              <a:ext uri="{FF2B5EF4-FFF2-40B4-BE49-F238E27FC236}">
                <a16:creationId xmlns:a16="http://schemas.microsoft.com/office/drawing/2014/main" id="{A1AC922F-D1CB-3627-D2E5-113532EC04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2617">
            <a:off x="7840115" y="708807"/>
            <a:ext cx="626731" cy="66176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C939C2E-E0EB-7F08-DF3F-92A9392DA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0906">
            <a:off x="5852679" y="5752952"/>
            <a:ext cx="330832" cy="30538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9E2552E-73B7-7D9F-5F42-A4A32EC14D47}"/>
              </a:ext>
            </a:extLst>
          </p:cNvPr>
          <p:cNvSpPr txBox="1"/>
          <p:nvPr/>
        </p:nvSpPr>
        <p:spPr>
          <a:xfrm>
            <a:off x="1523608" y="1802948"/>
            <a:ext cx="317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Aktivitet 1 – den ????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3875F1E-00A2-BBD5-5980-CE09D90A7891}"/>
              </a:ext>
            </a:extLst>
          </p:cNvPr>
          <p:cNvSpPr txBox="1"/>
          <p:nvPr/>
        </p:nvSpPr>
        <p:spPr>
          <a:xfrm>
            <a:off x="2064382" y="3210684"/>
            <a:ext cx="317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Aktivitet 2 – den ????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96AB810-3653-F298-EE2E-2ED714FA5C74}"/>
              </a:ext>
            </a:extLst>
          </p:cNvPr>
          <p:cNvSpPr txBox="1"/>
          <p:nvPr/>
        </p:nvSpPr>
        <p:spPr>
          <a:xfrm>
            <a:off x="7813983" y="3744819"/>
            <a:ext cx="317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Aktivitet 5 – den ????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344C956-522F-5E7B-E7BF-2F3176FA65F4}"/>
              </a:ext>
            </a:extLst>
          </p:cNvPr>
          <p:cNvSpPr txBox="1"/>
          <p:nvPr/>
        </p:nvSpPr>
        <p:spPr>
          <a:xfrm>
            <a:off x="6769118" y="2033780"/>
            <a:ext cx="317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Aktivitet 2 – den ????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C18BFA7-AE6B-E439-61FC-B39A9F9FAA10}"/>
              </a:ext>
            </a:extLst>
          </p:cNvPr>
          <p:cNvSpPr txBox="1"/>
          <p:nvPr/>
        </p:nvSpPr>
        <p:spPr>
          <a:xfrm>
            <a:off x="1322046" y="4593388"/>
            <a:ext cx="317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Aktivitet 4 – den ????</a:t>
            </a:r>
          </a:p>
        </p:txBody>
      </p:sp>
    </p:spTree>
    <p:extLst>
      <p:ext uri="{BB962C8B-B14F-4D97-AF65-F5344CB8AC3E}">
        <p14:creationId xmlns:p14="http://schemas.microsoft.com/office/powerpoint/2010/main" val="22525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A7030E5-427F-0C6F-11BC-E8E10DF3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7"/>
            <a:ext cx="9377514" cy="1050718"/>
          </a:xfrm>
        </p:spPr>
        <p:txBody>
          <a:bodyPr>
            <a:normAutofit/>
          </a:bodyPr>
          <a:lstStyle/>
          <a:p>
            <a:r>
              <a:rPr lang="da-DK" sz="4400">
                <a:solidFill>
                  <a:schemeClr val="accent3"/>
                </a:solidFill>
              </a:rPr>
              <a:t>Generel info om idrætsfaget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D4A8E85F-A30C-32D9-BAD4-2C7184310D43}"/>
              </a:ext>
            </a:extLst>
          </p:cNvPr>
          <p:cNvSpPr txBox="1"/>
          <p:nvPr/>
        </p:nvSpPr>
        <p:spPr>
          <a:xfrm>
            <a:off x="967555" y="1512073"/>
            <a:ext cx="9377514" cy="443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Idrætsfaget formål:</a:t>
            </a:r>
            <a:endParaRPr lang="da-DK" sz="18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Eleverne skal i faget idræt udvikle </a:t>
            </a:r>
            <a:r>
              <a:rPr lang="da-DK" sz="1800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kropslige, idrætslige, sociale og personlige</a:t>
            </a:r>
            <a:r>
              <a:rPr lang="da-DK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kompetencer. Eleverne skal opnå kendskab til alsidig idrætskultur og udvikle </a:t>
            </a:r>
            <a:r>
              <a:rPr lang="da-DK" sz="1800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lyst til bevægelse</a:t>
            </a:r>
            <a:r>
              <a:rPr lang="da-DK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Idrætsfaget skal give eleverne erfaring med og indsigt i idrættens betydning for sundhed og trivsel samt i samspillet mellem samfund og idrætskultur.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Stk. 2</a:t>
            </a:r>
            <a:r>
              <a:rPr lang="da-DK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Eleverne skal gennem alsidig idrætspraksis have mulighed for at opleve glæde ved og lyst til at udøve idræt og udvikle forudsætninger for at forstå betydningen af livslang fysisk udfoldelse i samspil med natur, kultur og det samfund og den verden, de er en del af. Eleverne skal opnå indsigt i og få erfaringer med vilkår for sundhed og kropskultur.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Stk. 3</a:t>
            </a:r>
            <a:r>
              <a:rPr lang="da-DK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a-DK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faget idræt skal eleverne udvikle forudsætninger for at tage ansvar for sig selv og indgå i et forpligtende fællesskab.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336D43-0FBC-0E8D-9971-36ECD170B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87976" flipH="1">
            <a:off x="8272004" y="1502275"/>
            <a:ext cx="359048" cy="384613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51775EC-3A19-CB57-E66E-8977B4312514}"/>
              </a:ext>
            </a:extLst>
          </p:cNvPr>
          <p:cNvSpPr txBox="1"/>
          <p:nvPr/>
        </p:nvSpPr>
        <p:spPr>
          <a:xfrm rot="20747840">
            <a:off x="8706658" y="1305565"/>
            <a:ext cx="855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err="1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Wuuhuu</a:t>
            </a:r>
            <a:endParaRPr lang="da-DK" sz="1600" dirty="0">
              <a:solidFill>
                <a:schemeClr val="accent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5" name="Bildobjekt 3">
            <a:extLst>
              <a:ext uri="{FF2B5EF4-FFF2-40B4-BE49-F238E27FC236}">
                <a16:creationId xmlns:a16="http://schemas.microsoft.com/office/drawing/2014/main" id="{8CCA3CF3-CCD6-52D0-E72A-1919CA03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1322">
            <a:off x="8972188" y="-466905"/>
            <a:ext cx="3204833" cy="5610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4C22EB-93CB-26CB-ACAB-E6D713B1C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0423" y="6215431"/>
            <a:ext cx="1456253" cy="3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8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F6BC7C8-F577-6040-63CA-15FB9B06F447}"/>
              </a:ext>
            </a:extLst>
          </p:cNvPr>
          <p:cNvSpPr/>
          <p:nvPr/>
        </p:nvSpPr>
        <p:spPr>
          <a:xfrm>
            <a:off x="-1" y="0"/>
            <a:ext cx="4791457" cy="6858000"/>
          </a:xfrm>
          <a:custGeom>
            <a:avLst/>
            <a:gdLst>
              <a:gd name="connsiteX0" fmla="*/ 0 w 5365102"/>
              <a:gd name="connsiteY0" fmla="*/ 0 h 6858000"/>
              <a:gd name="connsiteX1" fmla="*/ 5365102 w 5365102"/>
              <a:gd name="connsiteY1" fmla="*/ 0 h 6858000"/>
              <a:gd name="connsiteX2" fmla="*/ 5365102 w 5365102"/>
              <a:gd name="connsiteY2" fmla="*/ 6858000 h 6858000"/>
              <a:gd name="connsiteX3" fmla="*/ 0 w 5365102"/>
              <a:gd name="connsiteY3" fmla="*/ 6858000 h 6858000"/>
              <a:gd name="connsiteX4" fmla="*/ 0 w 5365102"/>
              <a:gd name="connsiteY4" fmla="*/ 0 h 6858000"/>
              <a:gd name="connsiteX0" fmla="*/ 0 w 5365102"/>
              <a:gd name="connsiteY0" fmla="*/ 0 h 6858000"/>
              <a:gd name="connsiteX1" fmla="*/ 5365102 w 5365102"/>
              <a:gd name="connsiteY1" fmla="*/ 0 h 6858000"/>
              <a:gd name="connsiteX2" fmla="*/ 5365102 w 5365102"/>
              <a:gd name="connsiteY2" fmla="*/ 6858000 h 6858000"/>
              <a:gd name="connsiteX3" fmla="*/ 0 w 5365102"/>
              <a:gd name="connsiteY3" fmla="*/ 6858000 h 6858000"/>
              <a:gd name="connsiteX4" fmla="*/ 0 w 5365102"/>
              <a:gd name="connsiteY4" fmla="*/ 0 h 6858000"/>
              <a:gd name="connsiteX0" fmla="*/ 0 w 5498324"/>
              <a:gd name="connsiteY0" fmla="*/ 0 h 6858000"/>
              <a:gd name="connsiteX1" fmla="*/ 5365102 w 5498324"/>
              <a:gd name="connsiteY1" fmla="*/ 0 h 6858000"/>
              <a:gd name="connsiteX2" fmla="*/ 5365102 w 5498324"/>
              <a:gd name="connsiteY2" fmla="*/ 6858000 h 6858000"/>
              <a:gd name="connsiteX3" fmla="*/ 0 w 5498324"/>
              <a:gd name="connsiteY3" fmla="*/ 6858000 h 6858000"/>
              <a:gd name="connsiteX4" fmla="*/ 0 w 5498324"/>
              <a:gd name="connsiteY4" fmla="*/ 0 h 6858000"/>
              <a:gd name="connsiteX0" fmla="*/ 0 w 5472330"/>
              <a:gd name="connsiteY0" fmla="*/ 0 h 6858000"/>
              <a:gd name="connsiteX1" fmla="*/ 5365102 w 5472330"/>
              <a:gd name="connsiteY1" fmla="*/ 0 h 6858000"/>
              <a:gd name="connsiteX2" fmla="*/ 5365102 w 5472330"/>
              <a:gd name="connsiteY2" fmla="*/ 6858000 h 6858000"/>
              <a:gd name="connsiteX3" fmla="*/ 0 w 5472330"/>
              <a:gd name="connsiteY3" fmla="*/ 6858000 h 6858000"/>
              <a:gd name="connsiteX4" fmla="*/ 0 w 547233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330" h="6858000">
                <a:moveTo>
                  <a:pt x="0" y="0"/>
                </a:moveTo>
                <a:lnTo>
                  <a:pt x="5365102" y="0"/>
                </a:lnTo>
                <a:cubicBezTo>
                  <a:pt x="3880297" y="2948473"/>
                  <a:pt x="5950222" y="4525347"/>
                  <a:pt x="5365102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E5349FC-27BD-59D6-A6FB-0332E4D65AFE}"/>
              </a:ext>
            </a:extLst>
          </p:cNvPr>
          <p:cNvSpPr/>
          <p:nvPr/>
        </p:nvSpPr>
        <p:spPr>
          <a:xfrm>
            <a:off x="-1" y="0"/>
            <a:ext cx="4536226" cy="6858000"/>
          </a:xfrm>
          <a:custGeom>
            <a:avLst/>
            <a:gdLst>
              <a:gd name="connsiteX0" fmla="*/ 0 w 5290457"/>
              <a:gd name="connsiteY0" fmla="*/ 0 h 6923314"/>
              <a:gd name="connsiteX1" fmla="*/ 5290457 w 5290457"/>
              <a:gd name="connsiteY1" fmla="*/ 0 h 6923314"/>
              <a:gd name="connsiteX2" fmla="*/ 5290457 w 5290457"/>
              <a:gd name="connsiteY2" fmla="*/ 6923314 h 6923314"/>
              <a:gd name="connsiteX3" fmla="*/ 0 w 5290457"/>
              <a:gd name="connsiteY3" fmla="*/ 6923314 h 6923314"/>
              <a:gd name="connsiteX4" fmla="*/ 0 w 5290457"/>
              <a:gd name="connsiteY4" fmla="*/ 0 h 6923314"/>
              <a:gd name="connsiteX0" fmla="*/ 0 w 5290457"/>
              <a:gd name="connsiteY0" fmla="*/ 0 h 6923314"/>
              <a:gd name="connsiteX1" fmla="*/ 5290457 w 5290457"/>
              <a:gd name="connsiteY1" fmla="*/ 0 h 6923314"/>
              <a:gd name="connsiteX2" fmla="*/ 5290457 w 5290457"/>
              <a:gd name="connsiteY2" fmla="*/ 6923314 h 6923314"/>
              <a:gd name="connsiteX3" fmla="*/ 0 w 5290457"/>
              <a:gd name="connsiteY3" fmla="*/ 6923314 h 6923314"/>
              <a:gd name="connsiteX4" fmla="*/ 0 w 5290457"/>
              <a:gd name="connsiteY4" fmla="*/ 0 h 6923314"/>
              <a:gd name="connsiteX0" fmla="*/ 0 w 5326633"/>
              <a:gd name="connsiteY0" fmla="*/ 0 h 6923314"/>
              <a:gd name="connsiteX1" fmla="*/ 5290457 w 5326633"/>
              <a:gd name="connsiteY1" fmla="*/ 0 h 6923314"/>
              <a:gd name="connsiteX2" fmla="*/ 5290457 w 5326633"/>
              <a:gd name="connsiteY2" fmla="*/ 6923314 h 6923314"/>
              <a:gd name="connsiteX3" fmla="*/ 0 w 5326633"/>
              <a:gd name="connsiteY3" fmla="*/ 6923314 h 6923314"/>
              <a:gd name="connsiteX4" fmla="*/ 0 w 5326633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6633" h="6923314">
                <a:moveTo>
                  <a:pt x="0" y="0"/>
                </a:moveTo>
                <a:lnTo>
                  <a:pt x="5290457" y="0"/>
                </a:lnTo>
                <a:cubicBezTo>
                  <a:pt x="4096139" y="3511420"/>
                  <a:pt x="5570376" y="4643535"/>
                  <a:pt x="5290457" y="6923314"/>
                </a:cubicBezTo>
                <a:lnTo>
                  <a:pt x="0" y="69233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A373BF6-F9F1-A3C8-9C93-096EBCA57DB1}"/>
              </a:ext>
            </a:extLst>
          </p:cNvPr>
          <p:cNvSpPr txBox="1">
            <a:spLocks/>
          </p:cNvSpPr>
          <p:nvPr/>
        </p:nvSpPr>
        <p:spPr>
          <a:xfrm>
            <a:off x="4983480" y="387117"/>
            <a:ext cx="6118134" cy="89455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356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13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4800" dirty="0">
                <a:solidFill>
                  <a:schemeClr val="accent3"/>
                </a:solidFill>
              </a:rPr>
              <a:t>Deltagelse i idrætsfaget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8FDF73B-2476-5F91-E303-5826E7D8D9F9}"/>
              </a:ext>
            </a:extLst>
          </p:cNvPr>
          <p:cNvSpPr txBox="1"/>
          <p:nvPr/>
        </p:nvSpPr>
        <p:spPr>
          <a:xfrm>
            <a:off x="4983480" y="1281672"/>
            <a:ext cx="7004304" cy="44334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da-DK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elever blive fritaget fra idrætsundervisningen?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alibri"/>
                <a:ea typeface="Calibri"/>
                <a:cs typeface="Times New Roman"/>
              </a:rPr>
              <a:t>Svaret er som udgangspunkt et nej. Uanset hvilken skade eleven måtte have, eller andre ”</a:t>
            </a:r>
            <a:r>
              <a:rPr lang="da-DK" dirty="0">
                <a:latin typeface="Calibri"/>
                <a:ea typeface="Calibri"/>
                <a:cs typeface="Times New Roman"/>
              </a:rPr>
              <a:t>dagligdagsudfordringer"</a:t>
            </a:r>
            <a:r>
              <a:rPr lang="da-DK" sz="1800" dirty="0">
                <a:effectLst/>
                <a:latin typeface="Calibri"/>
                <a:ea typeface="Calibri"/>
                <a:cs typeface="Times New Roman"/>
              </a:rPr>
              <a:t> såsom glemt idrætstøj, hovedpine, menstruation osv., så skal eleverne deltage i idrætsundervisningen. Vi tager selvfølgelig det nødvendige hensyn til elevens udfordringer og inkluderer eleven på bedst mulig vis.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a-DK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 Styrelsen for Undervisning og Kvalitet står der således: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Sammenfattende er der efter styrelsens opfattelse ikke mulighed for at fritage elever fra faget idræt som helhed, medmindre der er tale om elever med behov for specialundervisning, </a:t>
            </a:r>
            <a:r>
              <a:rPr lang="da-DK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 heller ikke kan modtage undervisning i faget i tilpasset form</a:t>
            </a:r>
            <a:r>
              <a:rPr lang="da-DK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Det bemærkes, at der gælder særlige regler for elever, der tilbydes særlige undervisningsforløb på 8. og 9. klassetrin efter folkeskolelovens § 9, stk. 4. 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EDF3CE-1F96-9775-3D6A-4594EB7A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0423" y="6215431"/>
            <a:ext cx="1456253" cy="3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61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E2F863D-8628-EE02-1A75-5D447C0C5787}"/>
              </a:ext>
            </a:extLst>
          </p:cNvPr>
          <p:cNvSpPr txBox="1">
            <a:spLocks/>
          </p:cNvSpPr>
          <p:nvPr/>
        </p:nvSpPr>
        <p:spPr>
          <a:xfrm>
            <a:off x="838202" y="365127"/>
            <a:ext cx="9377514" cy="105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56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13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560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Omklædning og badning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FEAAB089-10F8-6E50-350F-73B3DF172CA5}"/>
              </a:ext>
            </a:extLst>
          </p:cNvPr>
          <p:cNvSpPr txBox="1"/>
          <p:nvPr/>
        </p:nvSpPr>
        <p:spPr>
          <a:xfrm>
            <a:off x="838202" y="1449317"/>
            <a:ext cx="107078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Undervisningen i idræt forudsætter omklædning til idrætstøj og efterfølgende bad. Omklædning og bad er en naturlig del af idrætsundervisningen, ligesom den del af faget understøtter eleverne i deres tilegnelse af gode vaner for personlig hygiejne. Derudover er det værdifuldt, at vores børn og unge i skolen understøttes i at opnå et naturligt forhold til deres egen krop, og udvikler en erkendelse af, at vi som mennesker ser vidt forskellige ud. 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0415293B-D17C-1F3D-A71B-8629291A9408}"/>
              </a:ext>
            </a:extLst>
          </p:cNvPr>
          <p:cNvSpPr txBox="1"/>
          <p:nvPr/>
        </p:nvSpPr>
        <p:spPr>
          <a:xfrm>
            <a:off x="1185603" y="3434171"/>
            <a:ext cx="4339202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Demi"/>
              </a:rPr>
              <a:t>Det er skolens ansvar, at: </a:t>
            </a:r>
            <a:endParaRPr lang="da-DK" sz="18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Dem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kern="0" dirty="0"/>
              <a:t>s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ikre badefaciliteter for eleverne.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kern="0" dirty="0"/>
              <a:t>s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ørge for tilsyn under badning.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kern="0" noProof="0" dirty="0"/>
              <a:t>u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ndervise i emnerne: personlig hygiejne, kropsbevidsthed og kropskultur</a:t>
            </a:r>
            <a:r>
              <a:rPr lang="da-DK" kern="0" dirty="0"/>
              <a:t> - evt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i et tværfagligt samarbejde</a:t>
            </a:r>
            <a:r>
              <a:rPr lang="da-DK" kern="0" dirty="0"/>
              <a:t> 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med </a:t>
            </a:r>
            <a:r>
              <a:rPr lang="da-DK" kern="0" dirty="0"/>
              <a:t>sundhedsplejersken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  <a:endParaRPr lang="da-DK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B0FD5A48-E53D-0A91-41CE-E3A7C2051721}"/>
              </a:ext>
            </a:extLst>
          </p:cNvPr>
          <p:cNvSpPr txBox="1"/>
          <p:nvPr/>
        </p:nvSpPr>
        <p:spPr>
          <a:xfrm>
            <a:off x="6187247" y="3434171"/>
            <a:ext cx="4240062" cy="23372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Demi"/>
              </a:rPr>
              <a:t>Det er forælderens ansvar, at: </a:t>
            </a:r>
            <a:endParaRPr lang="da-DK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Dem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kern="0" dirty="0"/>
              <a:t>s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tøtte op om skolens holdning og politik omkring idrætsfaget.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kern="0" noProof="0" dirty="0"/>
              <a:t>s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ikre, at barnet møder forberedt til undervisningen. Det betyder i denne sammenhæng, at eleven medbringer idrætstøj, håndklæde mv., som gør det muligt at tage del i både idræt og bad.</a:t>
            </a:r>
          </a:p>
        </p:txBody>
      </p:sp>
    </p:spTree>
    <p:extLst>
      <p:ext uri="{BB962C8B-B14F-4D97-AF65-F5344CB8AC3E}">
        <p14:creationId xmlns:p14="http://schemas.microsoft.com/office/powerpoint/2010/main" val="8487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C8A95-2A31-0F7B-72C4-49114061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02" y="330158"/>
            <a:ext cx="5926836" cy="667512"/>
          </a:xfrm>
        </p:spPr>
        <p:txBody>
          <a:bodyPr>
            <a:normAutofit/>
          </a:bodyPr>
          <a:lstStyle/>
          <a:p>
            <a:r>
              <a:rPr lang="da-DK" sz="4000" dirty="0"/>
              <a:t>Sikkerhed og påklædning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5612267-5F37-11D9-CC9A-AD29F53A826D}"/>
              </a:ext>
            </a:extLst>
          </p:cNvPr>
          <p:cNvSpPr txBox="1"/>
          <p:nvPr/>
        </p:nvSpPr>
        <p:spPr>
          <a:xfrm>
            <a:off x="217272" y="2366110"/>
            <a:ext cx="6188696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dirty="0">
                <a:latin typeface="Franklin Gothic Demi" panose="020B0703020102020204" pitchFamily="34" charset="0"/>
                <a:ea typeface="+mn-lt"/>
                <a:cs typeface="+mn-lt"/>
              </a:rPr>
              <a:t>FODTØJ</a:t>
            </a:r>
            <a:br>
              <a:rPr lang="da-DK" dirty="0">
                <a:ea typeface="+mn-lt"/>
                <a:cs typeface="+mn-lt"/>
              </a:rPr>
            </a:br>
            <a:r>
              <a:rPr lang="da-DK" dirty="0">
                <a:ea typeface="+mn-lt"/>
                <a:cs typeface="+mn-lt"/>
              </a:rPr>
              <a:t>Det forventes, at eleverne har passende fodtøj, uanset om idrætsundervisningen foregår indenfor eller udenfor. I nogle indholdsområder er det bedste fodtøj ”bare fødder” af sikkerhedsmæssige årsager, fx i redskabsaktiviteter. </a:t>
            </a:r>
          </a:p>
          <a:p>
            <a:r>
              <a:rPr lang="da-DK" dirty="0">
                <a:ea typeface="+mn-lt"/>
                <a:cs typeface="+mn-lt"/>
              </a:rPr>
              <a:t>Af sikkerhedsmæssige årsager kan man aldrig deltage i strømper, hvorfor man bliver bedt om at tage dem af.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018E6EB-EDD8-3C90-970C-193BBE9820BA}"/>
              </a:ext>
            </a:extLst>
          </p:cNvPr>
          <p:cNvSpPr txBox="1"/>
          <p:nvPr/>
        </p:nvSpPr>
        <p:spPr>
          <a:xfrm>
            <a:off x="217272" y="4577197"/>
            <a:ext cx="6057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Franklin Gothic Demi" panose="020B0703020102020204" pitchFamily="34" charset="0"/>
              </a:rPr>
              <a:t>BAD OG OMKLÆDNING</a:t>
            </a:r>
          </a:p>
          <a:p>
            <a:r>
              <a:rPr lang="da-DK" dirty="0"/>
              <a:t>Det forventes, at man klæder om og går i bad efter endt idrætsundervisning. At gå i bad i offentlige rum kan trænes ligesom matematik og dansk.</a:t>
            </a:r>
            <a:endParaRPr lang="da-DK" dirty="0">
              <a:sym typeface="Wingdings" panose="05000000000000000000" pitchFamily="2" charset="2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BD8642A-4F21-F1A3-A1DC-068486A4690B}"/>
              </a:ext>
            </a:extLst>
          </p:cNvPr>
          <p:cNvSpPr txBox="1"/>
          <p:nvPr/>
        </p:nvSpPr>
        <p:spPr>
          <a:xfrm>
            <a:off x="217272" y="986018"/>
            <a:ext cx="618869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dirty="0">
                <a:latin typeface="Franklin Gothic Demi" panose="020B0703020102020204" pitchFamily="34" charset="0"/>
              </a:rPr>
              <a:t>IDRÆTSTØJ</a:t>
            </a:r>
            <a:br>
              <a:rPr lang="da-DK" dirty="0"/>
            </a:br>
            <a:r>
              <a:rPr lang="da-DK" dirty="0"/>
              <a:t>Det forventes, at eleverne deltager i idrætsundervisningen i </a:t>
            </a:r>
            <a:r>
              <a:rPr lang="da-DK" dirty="0">
                <a:latin typeface="Franklin Gothic Demi" panose="020B0703020102020204" pitchFamily="34" charset="0"/>
              </a:rPr>
              <a:t>idrætstøj</a:t>
            </a:r>
            <a:r>
              <a:rPr lang="da-DK" dirty="0"/>
              <a:t>, altså tøj man nemt kan bevæge sig i, og hvor der tages højde for ude- og indesæson.</a:t>
            </a:r>
          </a:p>
        </p:txBody>
      </p:sp>
    </p:spTree>
    <p:extLst>
      <p:ext uri="{BB962C8B-B14F-4D97-AF65-F5344CB8AC3E}">
        <p14:creationId xmlns:p14="http://schemas.microsoft.com/office/powerpoint/2010/main" val="215974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34172-DDF9-CEBC-4550-39210A045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888" y="210312"/>
            <a:ext cx="9144000" cy="782320"/>
          </a:xfrm>
        </p:spPr>
        <p:txBody>
          <a:bodyPr>
            <a:normAutofit/>
          </a:bodyPr>
          <a:lstStyle/>
          <a:p>
            <a:pPr algn="l"/>
            <a:r>
              <a:rPr lang="da-DK" sz="4400">
                <a:solidFill>
                  <a:schemeClr val="accent1"/>
                </a:solidFill>
                <a:latin typeface="Franklin Gothic Demi" panose="020B0603020102020204" pitchFamily="34" charset="0"/>
              </a:rPr>
              <a:t>Idrætstimerne indeholder</a:t>
            </a:r>
            <a:endParaRPr lang="da-DK" sz="4000"/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323ACAFB-7777-042D-2499-11D621056BF0}"/>
              </a:ext>
            </a:extLst>
          </p:cNvPr>
          <p:cNvSpPr/>
          <p:nvPr/>
        </p:nvSpPr>
        <p:spPr>
          <a:xfrm>
            <a:off x="2960586" y="1252842"/>
            <a:ext cx="2404872" cy="1443065"/>
          </a:xfrm>
          <a:custGeom>
            <a:avLst/>
            <a:gdLst>
              <a:gd name="connsiteX0" fmla="*/ 0 w 2404872"/>
              <a:gd name="connsiteY0" fmla="*/ 240516 h 1443065"/>
              <a:gd name="connsiteX1" fmla="*/ 240516 w 2404872"/>
              <a:gd name="connsiteY1" fmla="*/ 0 h 1443065"/>
              <a:gd name="connsiteX2" fmla="*/ 682999 w 2404872"/>
              <a:gd name="connsiteY2" fmla="*/ 0 h 1443065"/>
              <a:gd name="connsiteX3" fmla="*/ 1163959 w 2404872"/>
              <a:gd name="connsiteY3" fmla="*/ 0 h 1443065"/>
              <a:gd name="connsiteX4" fmla="*/ 1606442 w 2404872"/>
              <a:gd name="connsiteY4" fmla="*/ 0 h 1443065"/>
              <a:gd name="connsiteX5" fmla="*/ 2164356 w 2404872"/>
              <a:gd name="connsiteY5" fmla="*/ 0 h 1443065"/>
              <a:gd name="connsiteX6" fmla="*/ 2404872 w 2404872"/>
              <a:gd name="connsiteY6" fmla="*/ 240516 h 1443065"/>
              <a:gd name="connsiteX7" fmla="*/ 2404872 w 2404872"/>
              <a:gd name="connsiteY7" fmla="*/ 721533 h 1443065"/>
              <a:gd name="connsiteX8" fmla="*/ 2404872 w 2404872"/>
              <a:gd name="connsiteY8" fmla="*/ 1202549 h 1443065"/>
              <a:gd name="connsiteX9" fmla="*/ 2164356 w 2404872"/>
              <a:gd name="connsiteY9" fmla="*/ 1443065 h 1443065"/>
              <a:gd name="connsiteX10" fmla="*/ 1702634 w 2404872"/>
              <a:gd name="connsiteY10" fmla="*/ 1443065 h 1443065"/>
              <a:gd name="connsiteX11" fmla="*/ 1279390 w 2404872"/>
              <a:gd name="connsiteY11" fmla="*/ 1443065 h 1443065"/>
              <a:gd name="connsiteX12" fmla="*/ 779191 w 2404872"/>
              <a:gd name="connsiteY12" fmla="*/ 1443065 h 1443065"/>
              <a:gd name="connsiteX13" fmla="*/ 240516 w 2404872"/>
              <a:gd name="connsiteY13" fmla="*/ 1443065 h 1443065"/>
              <a:gd name="connsiteX14" fmla="*/ 0 w 2404872"/>
              <a:gd name="connsiteY14" fmla="*/ 1202549 h 1443065"/>
              <a:gd name="connsiteX15" fmla="*/ 0 w 2404872"/>
              <a:gd name="connsiteY15" fmla="*/ 702292 h 1443065"/>
              <a:gd name="connsiteX16" fmla="*/ 0 w 2404872"/>
              <a:gd name="connsiteY16" fmla="*/ 240516 h 14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4872" h="1443065" fill="none" extrusionOk="0">
                <a:moveTo>
                  <a:pt x="0" y="240516"/>
                </a:moveTo>
                <a:cubicBezTo>
                  <a:pt x="-4402" y="115553"/>
                  <a:pt x="136679" y="21546"/>
                  <a:pt x="240516" y="0"/>
                </a:cubicBezTo>
                <a:cubicBezTo>
                  <a:pt x="352538" y="-11610"/>
                  <a:pt x="508667" y="27340"/>
                  <a:pt x="682999" y="0"/>
                </a:cubicBezTo>
                <a:cubicBezTo>
                  <a:pt x="857331" y="-27340"/>
                  <a:pt x="1022703" y="9985"/>
                  <a:pt x="1163959" y="0"/>
                </a:cubicBezTo>
                <a:cubicBezTo>
                  <a:pt x="1305215" y="-9985"/>
                  <a:pt x="1475201" y="10799"/>
                  <a:pt x="1606442" y="0"/>
                </a:cubicBezTo>
                <a:cubicBezTo>
                  <a:pt x="1737683" y="-10799"/>
                  <a:pt x="2035973" y="52810"/>
                  <a:pt x="2164356" y="0"/>
                </a:cubicBezTo>
                <a:cubicBezTo>
                  <a:pt x="2264330" y="-1860"/>
                  <a:pt x="2429315" y="128727"/>
                  <a:pt x="2404872" y="240516"/>
                </a:cubicBezTo>
                <a:cubicBezTo>
                  <a:pt x="2432520" y="385025"/>
                  <a:pt x="2350172" y="544401"/>
                  <a:pt x="2404872" y="721533"/>
                </a:cubicBezTo>
                <a:cubicBezTo>
                  <a:pt x="2459572" y="898665"/>
                  <a:pt x="2388318" y="976709"/>
                  <a:pt x="2404872" y="1202549"/>
                </a:cubicBezTo>
                <a:cubicBezTo>
                  <a:pt x="2404573" y="1329183"/>
                  <a:pt x="2315644" y="1454692"/>
                  <a:pt x="2164356" y="1443065"/>
                </a:cubicBezTo>
                <a:cubicBezTo>
                  <a:pt x="2044660" y="1480805"/>
                  <a:pt x="1889928" y="1396829"/>
                  <a:pt x="1702634" y="1443065"/>
                </a:cubicBezTo>
                <a:cubicBezTo>
                  <a:pt x="1515340" y="1489301"/>
                  <a:pt x="1383591" y="1430992"/>
                  <a:pt x="1279390" y="1443065"/>
                </a:cubicBezTo>
                <a:cubicBezTo>
                  <a:pt x="1175189" y="1455138"/>
                  <a:pt x="1026559" y="1419126"/>
                  <a:pt x="779191" y="1443065"/>
                </a:cubicBezTo>
                <a:cubicBezTo>
                  <a:pt x="531823" y="1467004"/>
                  <a:pt x="461157" y="1381483"/>
                  <a:pt x="240516" y="1443065"/>
                </a:cubicBezTo>
                <a:cubicBezTo>
                  <a:pt x="88642" y="1453742"/>
                  <a:pt x="2036" y="1340899"/>
                  <a:pt x="0" y="1202549"/>
                </a:cubicBezTo>
                <a:cubicBezTo>
                  <a:pt x="-10323" y="1000252"/>
                  <a:pt x="38719" y="891218"/>
                  <a:pt x="0" y="702292"/>
                </a:cubicBezTo>
                <a:cubicBezTo>
                  <a:pt x="-38719" y="513366"/>
                  <a:pt x="26418" y="438953"/>
                  <a:pt x="0" y="240516"/>
                </a:cubicBezTo>
                <a:close/>
              </a:path>
              <a:path w="2404872" h="1443065" stroke="0" extrusionOk="0">
                <a:moveTo>
                  <a:pt x="0" y="240516"/>
                </a:moveTo>
                <a:cubicBezTo>
                  <a:pt x="-11908" y="100338"/>
                  <a:pt x="95094" y="4725"/>
                  <a:pt x="240516" y="0"/>
                </a:cubicBezTo>
                <a:cubicBezTo>
                  <a:pt x="469388" y="-31916"/>
                  <a:pt x="608283" y="10084"/>
                  <a:pt x="759953" y="0"/>
                </a:cubicBezTo>
                <a:cubicBezTo>
                  <a:pt x="911623" y="-10084"/>
                  <a:pt x="1030729" y="30773"/>
                  <a:pt x="1221674" y="0"/>
                </a:cubicBezTo>
                <a:cubicBezTo>
                  <a:pt x="1412619" y="-30773"/>
                  <a:pt x="1513033" y="11112"/>
                  <a:pt x="1664158" y="0"/>
                </a:cubicBezTo>
                <a:cubicBezTo>
                  <a:pt x="1815283" y="-11112"/>
                  <a:pt x="1914526" y="46396"/>
                  <a:pt x="2164356" y="0"/>
                </a:cubicBezTo>
                <a:cubicBezTo>
                  <a:pt x="2299548" y="-4855"/>
                  <a:pt x="2389899" y="105390"/>
                  <a:pt x="2404872" y="240516"/>
                </a:cubicBezTo>
                <a:cubicBezTo>
                  <a:pt x="2412355" y="357838"/>
                  <a:pt x="2378962" y="528282"/>
                  <a:pt x="2404872" y="721533"/>
                </a:cubicBezTo>
                <a:cubicBezTo>
                  <a:pt x="2430782" y="914784"/>
                  <a:pt x="2377555" y="1015665"/>
                  <a:pt x="2404872" y="1202549"/>
                </a:cubicBezTo>
                <a:cubicBezTo>
                  <a:pt x="2431670" y="1341825"/>
                  <a:pt x="2283685" y="1440881"/>
                  <a:pt x="2164356" y="1443065"/>
                </a:cubicBezTo>
                <a:cubicBezTo>
                  <a:pt x="2029138" y="1452724"/>
                  <a:pt x="1835756" y="1411911"/>
                  <a:pt x="1683396" y="1443065"/>
                </a:cubicBezTo>
                <a:cubicBezTo>
                  <a:pt x="1531036" y="1474219"/>
                  <a:pt x="1433735" y="1439681"/>
                  <a:pt x="1221674" y="1443065"/>
                </a:cubicBezTo>
                <a:cubicBezTo>
                  <a:pt x="1009613" y="1446449"/>
                  <a:pt x="933691" y="1405160"/>
                  <a:pt x="702238" y="1443065"/>
                </a:cubicBezTo>
                <a:cubicBezTo>
                  <a:pt x="470785" y="1480970"/>
                  <a:pt x="364352" y="1434025"/>
                  <a:pt x="240516" y="1443065"/>
                </a:cubicBezTo>
                <a:cubicBezTo>
                  <a:pt x="72238" y="1448886"/>
                  <a:pt x="-7125" y="1330466"/>
                  <a:pt x="0" y="1202549"/>
                </a:cubicBezTo>
                <a:cubicBezTo>
                  <a:pt x="-8738" y="1046969"/>
                  <a:pt x="15187" y="874243"/>
                  <a:pt x="0" y="711912"/>
                </a:cubicBezTo>
                <a:cubicBezTo>
                  <a:pt x="-15187" y="549581"/>
                  <a:pt x="19002" y="427559"/>
                  <a:pt x="0" y="240516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 w="127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Kropsbasis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108C595B-8D98-C4AB-DA84-56161307E99A}"/>
              </a:ext>
            </a:extLst>
          </p:cNvPr>
          <p:cNvSpPr/>
          <p:nvPr/>
        </p:nvSpPr>
        <p:spPr>
          <a:xfrm>
            <a:off x="474127" y="2779310"/>
            <a:ext cx="2404872" cy="1443065"/>
          </a:xfrm>
          <a:custGeom>
            <a:avLst/>
            <a:gdLst>
              <a:gd name="connsiteX0" fmla="*/ 0 w 2404872"/>
              <a:gd name="connsiteY0" fmla="*/ 240516 h 1443065"/>
              <a:gd name="connsiteX1" fmla="*/ 240516 w 2404872"/>
              <a:gd name="connsiteY1" fmla="*/ 0 h 1443065"/>
              <a:gd name="connsiteX2" fmla="*/ 682999 w 2404872"/>
              <a:gd name="connsiteY2" fmla="*/ 0 h 1443065"/>
              <a:gd name="connsiteX3" fmla="*/ 1163959 w 2404872"/>
              <a:gd name="connsiteY3" fmla="*/ 0 h 1443065"/>
              <a:gd name="connsiteX4" fmla="*/ 1606442 w 2404872"/>
              <a:gd name="connsiteY4" fmla="*/ 0 h 1443065"/>
              <a:gd name="connsiteX5" fmla="*/ 2164356 w 2404872"/>
              <a:gd name="connsiteY5" fmla="*/ 0 h 1443065"/>
              <a:gd name="connsiteX6" fmla="*/ 2404872 w 2404872"/>
              <a:gd name="connsiteY6" fmla="*/ 240516 h 1443065"/>
              <a:gd name="connsiteX7" fmla="*/ 2404872 w 2404872"/>
              <a:gd name="connsiteY7" fmla="*/ 721533 h 1443065"/>
              <a:gd name="connsiteX8" fmla="*/ 2404872 w 2404872"/>
              <a:gd name="connsiteY8" fmla="*/ 1202549 h 1443065"/>
              <a:gd name="connsiteX9" fmla="*/ 2164356 w 2404872"/>
              <a:gd name="connsiteY9" fmla="*/ 1443065 h 1443065"/>
              <a:gd name="connsiteX10" fmla="*/ 1702634 w 2404872"/>
              <a:gd name="connsiteY10" fmla="*/ 1443065 h 1443065"/>
              <a:gd name="connsiteX11" fmla="*/ 1279390 w 2404872"/>
              <a:gd name="connsiteY11" fmla="*/ 1443065 h 1443065"/>
              <a:gd name="connsiteX12" fmla="*/ 779191 w 2404872"/>
              <a:gd name="connsiteY12" fmla="*/ 1443065 h 1443065"/>
              <a:gd name="connsiteX13" fmla="*/ 240516 w 2404872"/>
              <a:gd name="connsiteY13" fmla="*/ 1443065 h 1443065"/>
              <a:gd name="connsiteX14" fmla="*/ 0 w 2404872"/>
              <a:gd name="connsiteY14" fmla="*/ 1202549 h 1443065"/>
              <a:gd name="connsiteX15" fmla="*/ 0 w 2404872"/>
              <a:gd name="connsiteY15" fmla="*/ 702292 h 1443065"/>
              <a:gd name="connsiteX16" fmla="*/ 0 w 2404872"/>
              <a:gd name="connsiteY16" fmla="*/ 240516 h 14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4872" h="1443065" fill="none" extrusionOk="0">
                <a:moveTo>
                  <a:pt x="0" y="240516"/>
                </a:moveTo>
                <a:cubicBezTo>
                  <a:pt x="-4402" y="115553"/>
                  <a:pt x="136679" y="21546"/>
                  <a:pt x="240516" y="0"/>
                </a:cubicBezTo>
                <a:cubicBezTo>
                  <a:pt x="352538" y="-11610"/>
                  <a:pt x="508667" y="27340"/>
                  <a:pt x="682999" y="0"/>
                </a:cubicBezTo>
                <a:cubicBezTo>
                  <a:pt x="857331" y="-27340"/>
                  <a:pt x="1022703" y="9985"/>
                  <a:pt x="1163959" y="0"/>
                </a:cubicBezTo>
                <a:cubicBezTo>
                  <a:pt x="1305215" y="-9985"/>
                  <a:pt x="1475201" y="10799"/>
                  <a:pt x="1606442" y="0"/>
                </a:cubicBezTo>
                <a:cubicBezTo>
                  <a:pt x="1737683" y="-10799"/>
                  <a:pt x="2035973" y="52810"/>
                  <a:pt x="2164356" y="0"/>
                </a:cubicBezTo>
                <a:cubicBezTo>
                  <a:pt x="2264330" y="-1860"/>
                  <a:pt x="2429315" y="128727"/>
                  <a:pt x="2404872" y="240516"/>
                </a:cubicBezTo>
                <a:cubicBezTo>
                  <a:pt x="2432520" y="385025"/>
                  <a:pt x="2350172" y="544401"/>
                  <a:pt x="2404872" y="721533"/>
                </a:cubicBezTo>
                <a:cubicBezTo>
                  <a:pt x="2459572" y="898665"/>
                  <a:pt x="2388318" y="976709"/>
                  <a:pt x="2404872" y="1202549"/>
                </a:cubicBezTo>
                <a:cubicBezTo>
                  <a:pt x="2404573" y="1329183"/>
                  <a:pt x="2315644" y="1454692"/>
                  <a:pt x="2164356" y="1443065"/>
                </a:cubicBezTo>
                <a:cubicBezTo>
                  <a:pt x="2044660" y="1480805"/>
                  <a:pt x="1889928" y="1396829"/>
                  <a:pt x="1702634" y="1443065"/>
                </a:cubicBezTo>
                <a:cubicBezTo>
                  <a:pt x="1515340" y="1489301"/>
                  <a:pt x="1383591" y="1430992"/>
                  <a:pt x="1279390" y="1443065"/>
                </a:cubicBezTo>
                <a:cubicBezTo>
                  <a:pt x="1175189" y="1455138"/>
                  <a:pt x="1026559" y="1419126"/>
                  <a:pt x="779191" y="1443065"/>
                </a:cubicBezTo>
                <a:cubicBezTo>
                  <a:pt x="531823" y="1467004"/>
                  <a:pt x="461157" y="1381483"/>
                  <a:pt x="240516" y="1443065"/>
                </a:cubicBezTo>
                <a:cubicBezTo>
                  <a:pt x="88642" y="1453742"/>
                  <a:pt x="2036" y="1340899"/>
                  <a:pt x="0" y="1202549"/>
                </a:cubicBezTo>
                <a:cubicBezTo>
                  <a:pt x="-10323" y="1000252"/>
                  <a:pt x="38719" y="891218"/>
                  <a:pt x="0" y="702292"/>
                </a:cubicBezTo>
                <a:cubicBezTo>
                  <a:pt x="-38719" y="513366"/>
                  <a:pt x="26418" y="438953"/>
                  <a:pt x="0" y="240516"/>
                </a:cubicBezTo>
                <a:close/>
              </a:path>
              <a:path w="2404872" h="1443065" stroke="0" extrusionOk="0">
                <a:moveTo>
                  <a:pt x="0" y="240516"/>
                </a:moveTo>
                <a:cubicBezTo>
                  <a:pt x="-11908" y="100338"/>
                  <a:pt x="95094" y="4725"/>
                  <a:pt x="240516" y="0"/>
                </a:cubicBezTo>
                <a:cubicBezTo>
                  <a:pt x="469388" y="-31916"/>
                  <a:pt x="608283" y="10084"/>
                  <a:pt x="759953" y="0"/>
                </a:cubicBezTo>
                <a:cubicBezTo>
                  <a:pt x="911623" y="-10084"/>
                  <a:pt x="1030729" y="30773"/>
                  <a:pt x="1221674" y="0"/>
                </a:cubicBezTo>
                <a:cubicBezTo>
                  <a:pt x="1412619" y="-30773"/>
                  <a:pt x="1513033" y="11112"/>
                  <a:pt x="1664158" y="0"/>
                </a:cubicBezTo>
                <a:cubicBezTo>
                  <a:pt x="1815283" y="-11112"/>
                  <a:pt x="1914526" y="46396"/>
                  <a:pt x="2164356" y="0"/>
                </a:cubicBezTo>
                <a:cubicBezTo>
                  <a:pt x="2299548" y="-4855"/>
                  <a:pt x="2389899" y="105390"/>
                  <a:pt x="2404872" y="240516"/>
                </a:cubicBezTo>
                <a:cubicBezTo>
                  <a:pt x="2412355" y="357838"/>
                  <a:pt x="2378962" y="528282"/>
                  <a:pt x="2404872" y="721533"/>
                </a:cubicBezTo>
                <a:cubicBezTo>
                  <a:pt x="2430782" y="914784"/>
                  <a:pt x="2377555" y="1015665"/>
                  <a:pt x="2404872" y="1202549"/>
                </a:cubicBezTo>
                <a:cubicBezTo>
                  <a:pt x="2431670" y="1341825"/>
                  <a:pt x="2283685" y="1440881"/>
                  <a:pt x="2164356" y="1443065"/>
                </a:cubicBezTo>
                <a:cubicBezTo>
                  <a:pt x="2029138" y="1452724"/>
                  <a:pt x="1835756" y="1411911"/>
                  <a:pt x="1683396" y="1443065"/>
                </a:cubicBezTo>
                <a:cubicBezTo>
                  <a:pt x="1531036" y="1474219"/>
                  <a:pt x="1433735" y="1439681"/>
                  <a:pt x="1221674" y="1443065"/>
                </a:cubicBezTo>
                <a:cubicBezTo>
                  <a:pt x="1009613" y="1446449"/>
                  <a:pt x="933691" y="1405160"/>
                  <a:pt x="702238" y="1443065"/>
                </a:cubicBezTo>
                <a:cubicBezTo>
                  <a:pt x="470785" y="1480970"/>
                  <a:pt x="364352" y="1434025"/>
                  <a:pt x="240516" y="1443065"/>
                </a:cubicBezTo>
                <a:cubicBezTo>
                  <a:pt x="72238" y="1448886"/>
                  <a:pt x="-7125" y="1330466"/>
                  <a:pt x="0" y="1202549"/>
                </a:cubicBezTo>
                <a:cubicBezTo>
                  <a:pt x="-8738" y="1046969"/>
                  <a:pt x="15187" y="874243"/>
                  <a:pt x="0" y="711912"/>
                </a:cubicBezTo>
                <a:cubicBezTo>
                  <a:pt x="-15187" y="549581"/>
                  <a:pt x="19002" y="427559"/>
                  <a:pt x="0" y="240516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 w="127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Redskabsaktiviteter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4CC59641-76F3-22C4-207F-00E82C6B5DEF}"/>
              </a:ext>
            </a:extLst>
          </p:cNvPr>
          <p:cNvSpPr/>
          <p:nvPr/>
        </p:nvSpPr>
        <p:spPr>
          <a:xfrm>
            <a:off x="2377110" y="4969494"/>
            <a:ext cx="2404872" cy="1443064"/>
          </a:xfrm>
          <a:custGeom>
            <a:avLst/>
            <a:gdLst>
              <a:gd name="connsiteX0" fmla="*/ 0 w 2404872"/>
              <a:gd name="connsiteY0" fmla="*/ 240515 h 1443064"/>
              <a:gd name="connsiteX1" fmla="*/ 240515 w 2404872"/>
              <a:gd name="connsiteY1" fmla="*/ 0 h 1443064"/>
              <a:gd name="connsiteX2" fmla="*/ 682999 w 2404872"/>
              <a:gd name="connsiteY2" fmla="*/ 0 h 1443064"/>
              <a:gd name="connsiteX3" fmla="*/ 1163959 w 2404872"/>
              <a:gd name="connsiteY3" fmla="*/ 0 h 1443064"/>
              <a:gd name="connsiteX4" fmla="*/ 1606443 w 2404872"/>
              <a:gd name="connsiteY4" fmla="*/ 0 h 1443064"/>
              <a:gd name="connsiteX5" fmla="*/ 2164357 w 2404872"/>
              <a:gd name="connsiteY5" fmla="*/ 0 h 1443064"/>
              <a:gd name="connsiteX6" fmla="*/ 2404872 w 2404872"/>
              <a:gd name="connsiteY6" fmla="*/ 240515 h 1443064"/>
              <a:gd name="connsiteX7" fmla="*/ 2404872 w 2404872"/>
              <a:gd name="connsiteY7" fmla="*/ 721532 h 1443064"/>
              <a:gd name="connsiteX8" fmla="*/ 2404872 w 2404872"/>
              <a:gd name="connsiteY8" fmla="*/ 1202549 h 1443064"/>
              <a:gd name="connsiteX9" fmla="*/ 2164357 w 2404872"/>
              <a:gd name="connsiteY9" fmla="*/ 1443064 h 1443064"/>
              <a:gd name="connsiteX10" fmla="*/ 1702635 w 2404872"/>
              <a:gd name="connsiteY10" fmla="*/ 1443064 h 1443064"/>
              <a:gd name="connsiteX11" fmla="*/ 1279390 w 2404872"/>
              <a:gd name="connsiteY11" fmla="*/ 1443064 h 1443064"/>
              <a:gd name="connsiteX12" fmla="*/ 779191 w 2404872"/>
              <a:gd name="connsiteY12" fmla="*/ 1443064 h 1443064"/>
              <a:gd name="connsiteX13" fmla="*/ 240515 w 2404872"/>
              <a:gd name="connsiteY13" fmla="*/ 1443064 h 1443064"/>
              <a:gd name="connsiteX14" fmla="*/ 0 w 2404872"/>
              <a:gd name="connsiteY14" fmla="*/ 1202549 h 1443064"/>
              <a:gd name="connsiteX15" fmla="*/ 0 w 2404872"/>
              <a:gd name="connsiteY15" fmla="*/ 702291 h 1443064"/>
              <a:gd name="connsiteX16" fmla="*/ 0 w 2404872"/>
              <a:gd name="connsiteY16" fmla="*/ 240515 h 144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4872" h="1443064" fill="none" extrusionOk="0">
                <a:moveTo>
                  <a:pt x="0" y="240515"/>
                </a:moveTo>
                <a:cubicBezTo>
                  <a:pt x="-4402" y="115552"/>
                  <a:pt x="136678" y="21546"/>
                  <a:pt x="240515" y="0"/>
                </a:cubicBezTo>
                <a:cubicBezTo>
                  <a:pt x="343033" y="-12392"/>
                  <a:pt x="501984" y="27105"/>
                  <a:pt x="682999" y="0"/>
                </a:cubicBezTo>
                <a:cubicBezTo>
                  <a:pt x="864014" y="-27105"/>
                  <a:pt x="1022703" y="9985"/>
                  <a:pt x="1163959" y="0"/>
                </a:cubicBezTo>
                <a:cubicBezTo>
                  <a:pt x="1305215" y="-9985"/>
                  <a:pt x="1469142" y="2069"/>
                  <a:pt x="1606443" y="0"/>
                </a:cubicBezTo>
                <a:cubicBezTo>
                  <a:pt x="1743744" y="-2069"/>
                  <a:pt x="2035974" y="52810"/>
                  <a:pt x="2164357" y="0"/>
                </a:cubicBezTo>
                <a:cubicBezTo>
                  <a:pt x="2264331" y="-1860"/>
                  <a:pt x="2429315" y="128726"/>
                  <a:pt x="2404872" y="240515"/>
                </a:cubicBezTo>
                <a:cubicBezTo>
                  <a:pt x="2432520" y="385024"/>
                  <a:pt x="2350172" y="544400"/>
                  <a:pt x="2404872" y="721532"/>
                </a:cubicBezTo>
                <a:cubicBezTo>
                  <a:pt x="2459572" y="898664"/>
                  <a:pt x="2389225" y="972173"/>
                  <a:pt x="2404872" y="1202549"/>
                </a:cubicBezTo>
                <a:cubicBezTo>
                  <a:pt x="2404573" y="1329183"/>
                  <a:pt x="2315645" y="1454691"/>
                  <a:pt x="2164357" y="1443064"/>
                </a:cubicBezTo>
                <a:cubicBezTo>
                  <a:pt x="2044661" y="1480804"/>
                  <a:pt x="1889929" y="1396828"/>
                  <a:pt x="1702635" y="1443064"/>
                </a:cubicBezTo>
                <a:cubicBezTo>
                  <a:pt x="1515341" y="1489300"/>
                  <a:pt x="1392001" y="1439059"/>
                  <a:pt x="1279390" y="1443064"/>
                </a:cubicBezTo>
                <a:cubicBezTo>
                  <a:pt x="1166779" y="1447069"/>
                  <a:pt x="1026559" y="1419125"/>
                  <a:pt x="779191" y="1443064"/>
                </a:cubicBezTo>
                <a:cubicBezTo>
                  <a:pt x="531823" y="1467003"/>
                  <a:pt x="467524" y="1388737"/>
                  <a:pt x="240515" y="1443064"/>
                </a:cubicBezTo>
                <a:cubicBezTo>
                  <a:pt x="88641" y="1453741"/>
                  <a:pt x="2036" y="1340899"/>
                  <a:pt x="0" y="1202549"/>
                </a:cubicBezTo>
                <a:cubicBezTo>
                  <a:pt x="-16665" y="1005568"/>
                  <a:pt x="34421" y="891719"/>
                  <a:pt x="0" y="702291"/>
                </a:cubicBezTo>
                <a:cubicBezTo>
                  <a:pt x="-34421" y="512863"/>
                  <a:pt x="26418" y="438952"/>
                  <a:pt x="0" y="240515"/>
                </a:cubicBezTo>
                <a:close/>
              </a:path>
              <a:path w="2404872" h="1443064" stroke="0" extrusionOk="0">
                <a:moveTo>
                  <a:pt x="0" y="240515"/>
                </a:moveTo>
                <a:cubicBezTo>
                  <a:pt x="-11908" y="100337"/>
                  <a:pt x="95093" y="4725"/>
                  <a:pt x="240515" y="0"/>
                </a:cubicBezTo>
                <a:cubicBezTo>
                  <a:pt x="469387" y="-31916"/>
                  <a:pt x="608282" y="10084"/>
                  <a:pt x="759952" y="0"/>
                </a:cubicBezTo>
                <a:cubicBezTo>
                  <a:pt x="911622" y="-10084"/>
                  <a:pt x="1023376" y="28626"/>
                  <a:pt x="1221674" y="0"/>
                </a:cubicBezTo>
                <a:cubicBezTo>
                  <a:pt x="1419972" y="-28626"/>
                  <a:pt x="1513033" y="11112"/>
                  <a:pt x="1664158" y="0"/>
                </a:cubicBezTo>
                <a:cubicBezTo>
                  <a:pt x="1815283" y="-11112"/>
                  <a:pt x="2059288" y="44203"/>
                  <a:pt x="2164357" y="0"/>
                </a:cubicBezTo>
                <a:cubicBezTo>
                  <a:pt x="2299549" y="-4855"/>
                  <a:pt x="2389899" y="105389"/>
                  <a:pt x="2404872" y="240515"/>
                </a:cubicBezTo>
                <a:cubicBezTo>
                  <a:pt x="2412355" y="357837"/>
                  <a:pt x="2378962" y="528281"/>
                  <a:pt x="2404872" y="721532"/>
                </a:cubicBezTo>
                <a:cubicBezTo>
                  <a:pt x="2430782" y="914783"/>
                  <a:pt x="2379919" y="1013953"/>
                  <a:pt x="2404872" y="1202549"/>
                </a:cubicBezTo>
                <a:cubicBezTo>
                  <a:pt x="2431670" y="1341825"/>
                  <a:pt x="2283686" y="1440880"/>
                  <a:pt x="2164357" y="1443064"/>
                </a:cubicBezTo>
                <a:cubicBezTo>
                  <a:pt x="2029139" y="1452723"/>
                  <a:pt x="1835757" y="1411910"/>
                  <a:pt x="1683397" y="1443064"/>
                </a:cubicBezTo>
                <a:cubicBezTo>
                  <a:pt x="1531037" y="1474218"/>
                  <a:pt x="1437354" y="1390180"/>
                  <a:pt x="1221674" y="1443064"/>
                </a:cubicBezTo>
                <a:cubicBezTo>
                  <a:pt x="1005994" y="1495948"/>
                  <a:pt x="936727" y="1407505"/>
                  <a:pt x="702237" y="1443064"/>
                </a:cubicBezTo>
                <a:cubicBezTo>
                  <a:pt x="467747" y="1478623"/>
                  <a:pt x="364351" y="1434024"/>
                  <a:pt x="240515" y="1443064"/>
                </a:cubicBezTo>
                <a:cubicBezTo>
                  <a:pt x="72237" y="1448885"/>
                  <a:pt x="-7125" y="1330466"/>
                  <a:pt x="0" y="1202549"/>
                </a:cubicBezTo>
                <a:cubicBezTo>
                  <a:pt x="-8738" y="1046969"/>
                  <a:pt x="15187" y="874243"/>
                  <a:pt x="0" y="711912"/>
                </a:cubicBezTo>
                <a:cubicBezTo>
                  <a:pt x="-15187" y="549581"/>
                  <a:pt x="16686" y="433143"/>
                  <a:pt x="0" y="240515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 w="127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Dans og udtryk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8D7D9FCB-3FC6-7F63-6E49-D9434E3103FE}"/>
              </a:ext>
            </a:extLst>
          </p:cNvPr>
          <p:cNvSpPr/>
          <p:nvPr/>
        </p:nvSpPr>
        <p:spPr>
          <a:xfrm>
            <a:off x="6742394" y="1305113"/>
            <a:ext cx="2404872" cy="1442358"/>
          </a:xfrm>
          <a:custGeom>
            <a:avLst/>
            <a:gdLst>
              <a:gd name="connsiteX0" fmla="*/ 0 w 2404872"/>
              <a:gd name="connsiteY0" fmla="*/ 240398 h 1442358"/>
              <a:gd name="connsiteX1" fmla="*/ 240398 w 2404872"/>
              <a:gd name="connsiteY1" fmla="*/ 0 h 1442358"/>
              <a:gd name="connsiteX2" fmla="*/ 682935 w 2404872"/>
              <a:gd name="connsiteY2" fmla="*/ 0 h 1442358"/>
              <a:gd name="connsiteX3" fmla="*/ 1163954 w 2404872"/>
              <a:gd name="connsiteY3" fmla="*/ 0 h 1442358"/>
              <a:gd name="connsiteX4" fmla="*/ 1606492 w 2404872"/>
              <a:gd name="connsiteY4" fmla="*/ 0 h 1442358"/>
              <a:gd name="connsiteX5" fmla="*/ 2164474 w 2404872"/>
              <a:gd name="connsiteY5" fmla="*/ 0 h 1442358"/>
              <a:gd name="connsiteX6" fmla="*/ 2404872 w 2404872"/>
              <a:gd name="connsiteY6" fmla="*/ 240398 h 1442358"/>
              <a:gd name="connsiteX7" fmla="*/ 2404872 w 2404872"/>
              <a:gd name="connsiteY7" fmla="*/ 721179 h 1442358"/>
              <a:gd name="connsiteX8" fmla="*/ 2404872 w 2404872"/>
              <a:gd name="connsiteY8" fmla="*/ 1201960 h 1442358"/>
              <a:gd name="connsiteX9" fmla="*/ 2164474 w 2404872"/>
              <a:gd name="connsiteY9" fmla="*/ 1442358 h 1442358"/>
              <a:gd name="connsiteX10" fmla="*/ 1702696 w 2404872"/>
              <a:gd name="connsiteY10" fmla="*/ 1442358 h 1442358"/>
              <a:gd name="connsiteX11" fmla="*/ 1279399 w 2404872"/>
              <a:gd name="connsiteY11" fmla="*/ 1442358 h 1442358"/>
              <a:gd name="connsiteX12" fmla="*/ 779139 w 2404872"/>
              <a:gd name="connsiteY12" fmla="*/ 1442358 h 1442358"/>
              <a:gd name="connsiteX13" fmla="*/ 240398 w 2404872"/>
              <a:gd name="connsiteY13" fmla="*/ 1442358 h 1442358"/>
              <a:gd name="connsiteX14" fmla="*/ 0 w 2404872"/>
              <a:gd name="connsiteY14" fmla="*/ 1201960 h 1442358"/>
              <a:gd name="connsiteX15" fmla="*/ 0 w 2404872"/>
              <a:gd name="connsiteY15" fmla="*/ 701948 h 1442358"/>
              <a:gd name="connsiteX16" fmla="*/ 0 w 2404872"/>
              <a:gd name="connsiteY16" fmla="*/ 240398 h 14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4872" h="1442358" fill="none" extrusionOk="0">
                <a:moveTo>
                  <a:pt x="0" y="240398"/>
                </a:moveTo>
                <a:cubicBezTo>
                  <a:pt x="-11345" y="127916"/>
                  <a:pt x="114819" y="5342"/>
                  <a:pt x="240398" y="0"/>
                </a:cubicBezTo>
                <a:cubicBezTo>
                  <a:pt x="370247" y="-742"/>
                  <a:pt x="546023" y="14659"/>
                  <a:pt x="682935" y="0"/>
                </a:cubicBezTo>
                <a:cubicBezTo>
                  <a:pt x="819847" y="-14659"/>
                  <a:pt x="993782" y="16852"/>
                  <a:pt x="1163954" y="0"/>
                </a:cubicBezTo>
                <a:cubicBezTo>
                  <a:pt x="1334126" y="-16852"/>
                  <a:pt x="1407482" y="8603"/>
                  <a:pt x="1606492" y="0"/>
                </a:cubicBezTo>
                <a:cubicBezTo>
                  <a:pt x="1805502" y="-8603"/>
                  <a:pt x="1940728" y="56786"/>
                  <a:pt x="2164474" y="0"/>
                </a:cubicBezTo>
                <a:cubicBezTo>
                  <a:pt x="2268203" y="-1643"/>
                  <a:pt x="2410432" y="112417"/>
                  <a:pt x="2404872" y="240398"/>
                </a:cubicBezTo>
                <a:cubicBezTo>
                  <a:pt x="2436265" y="436961"/>
                  <a:pt x="2401123" y="481515"/>
                  <a:pt x="2404872" y="721179"/>
                </a:cubicBezTo>
                <a:cubicBezTo>
                  <a:pt x="2408621" y="960843"/>
                  <a:pt x="2348207" y="1032550"/>
                  <a:pt x="2404872" y="1201960"/>
                </a:cubicBezTo>
                <a:cubicBezTo>
                  <a:pt x="2403355" y="1303255"/>
                  <a:pt x="2313393" y="1452533"/>
                  <a:pt x="2164474" y="1442358"/>
                </a:cubicBezTo>
                <a:cubicBezTo>
                  <a:pt x="1938166" y="1479801"/>
                  <a:pt x="1930506" y="1415515"/>
                  <a:pt x="1702696" y="1442358"/>
                </a:cubicBezTo>
                <a:cubicBezTo>
                  <a:pt x="1474886" y="1469201"/>
                  <a:pt x="1448349" y="1400701"/>
                  <a:pt x="1279399" y="1442358"/>
                </a:cubicBezTo>
                <a:cubicBezTo>
                  <a:pt x="1110449" y="1484015"/>
                  <a:pt x="965470" y="1440247"/>
                  <a:pt x="779139" y="1442358"/>
                </a:cubicBezTo>
                <a:cubicBezTo>
                  <a:pt x="592808" y="1444469"/>
                  <a:pt x="396457" y="1407045"/>
                  <a:pt x="240398" y="1442358"/>
                </a:cubicBezTo>
                <a:cubicBezTo>
                  <a:pt x="77810" y="1459079"/>
                  <a:pt x="2795" y="1342301"/>
                  <a:pt x="0" y="1201960"/>
                </a:cubicBezTo>
                <a:cubicBezTo>
                  <a:pt x="-16541" y="1047260"/>
                  <a:pt x="11566" y="918085"/>
                  <a:pt x="0" y="701948"/>
                </a:cubicBezTo>
                <a:cubicBezTo>
                  <a:pt x="-11566" y="485811"/>
                  <a:pt x="15433" y="370915"/>
                  <a:pt x="0" y="240398"/>
                </a:cubicBezTo>
                <a:close/>
              </a:path>
              <a:path w="2404872" h="1442358" stroke="0" extrusionOk="0">
                <a:moveTo>
                  <a:pt x="0" y="240398"/>
                </a:moveTo>
                <a:cubicBezTo>
                  <a:pt x="-22992" y="93448"/>
                  <a:pt x="76486" y="11689"/>
                  <a:pt x="240398" y="0"/>
                </a:cubicBezTo>
                <a:cubicBezTo>
                  <a:pt x="462842" y="-52259"/>
                  <a:pt x="561858" y="60995"/>
                  <a:pt x="759899" y="0"/>
                </a:cubicBezTo>
                <a:cubicBezTo>
                  <a:pt x="957940" y="-60995"/>
                  <a:pt x="1027203" y="19252"/>
                  <a:pt x="1221677" y="0"/>
                </a:cubicBezTo>
                <a:cubicBezTo>
                  <a:pt x="1416151" y="-19252"/>
                  <a:pt x="1511791" y="23652"/>
                  <a:pt x="1664214" y="0"/>
                </a:cubicBezTo>
                <a:cubicBezTo>
                  <a:pt x="1816637" y="-23652"/>
                  <a:pt x="2036355" y="30537"/>
                  <a:pt x="2164474" y="0"/>
                </a:cubicBezTo>
                <a:cubicBezTo>
                  <a:pt x="2311495" y="-29332"/>
                  <a:pt x="2380106" y="103837"/>
                  <a:pt x="2404872" y="240398"/>
                </a:cubicBezTo>
                <a:cubicBezTo>
                  <a:pt x="2406379" y="364525"/>
                  <a:pt x="2401982" y="546312"/>
                  <a:pt x="2404872" y="721179"/>
                </a:cubicBezTo>
                <a:cubicBezTo>
                  <a:pt x="2407762" y="896046"/>
                  <a:pt x="2398980" y="984690"/>
                  <a:pt x="2404872" y="1201960"/>
                </a:cubicBezTo>
                <a:cubicBezTo>
                  <a:pt x="2435689" y="1342138"/>
                  <a:pt x="2284890" y="1440360"/>
                  <a:pt x="2164474" y="1442358"/>
                </a:cubicBezTo>
                <a:cubicBezTo>
                  <a:pt x="1959316" y="1496241"/>
                  <a:pt x="1904981" y="1436454"/>
                  <a:pt x="1683455" y="1442358"/>
                </a:cubicBezTo>
                <a:cubicBezTo>
                  <a:pt x="1461929" y="1448262"/>
                  <a:pt x="1359289" y="1437266"/>
                  <a:pt x="1221677" y="1442358"/>
                </a:cubicBezTo>
                <a:cubicBezTo>
                  <a:pt x="1084065" y="1447450"/>
                  <a:pt x="819337" y="1432239"/>
                  <a:pt x="702176" y="1442358"/>
                </a:cubicBezTo>
                <a:cubicBezTo>
                  <a:pt x="585015" y="1452477"/>
                  <a:pt x="442898" y="1392809"/>
                  <a:pt x="240398" y="1442358"/>
                </a:cubicBezTo>
                <a:cubicBezTo>
                  <a:pt x="99674" y="1443664"/>
                  <a:pt x="-15705" y="1323892"/>
                  <a:pt x="0" y="1201960"/>
                </a:cubicBezTo>
                <a:cubicBezTo>
                  <a:pt x="-44275" y="1053725"/>
                  <a:pt x="35015" y="886182"/>
                  <a:pt x="0" y="711563"/>
                </a:cubicBezTo>
                <a:cubicBezTo>
                  <a:pt x="-35015" y="536944"/>
                  <a:pt x="45112" y="409461"/>
                  <a:pt x="0" y="240398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12700"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Løb, spring og kast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A41BB652-3633-D7FB-6878-0B2F3EC2BF03}"/>
              </a:ext>
            </a:extLst>
          </p:cNvPr>
          <p:cNvSpPr/>
          <p:nvPr/>
        </p:nvSpPr>
        <p:spPr>
          <a:xfrm>
            <a:off x="4981679" y="3280871"/>
            <a:ext cx="2404872" cy="1443063"/>
          </a:xfrm>
          <a:custGeom>
            <a:avLst/>
            <a:gdLst>
              <a:gd name="connsiteX0" fmla="*/ 0 w 2404872"/>
              <a:gd name="connsiteY0" fmla="*/ 240515 h 1443063"/>
              <a:gd name="connsiteX1" fmla="*/ 240515 w 2404872"/>
              <a:gd name="connsiteY1" fmla="*/ 0 h 1443063"/>
              <a:gd name="connsiteX2" fmla="*/ 682999 w 2404872"/>
              <a:gd name="connsiteY2" fmla="*/ 0 h 1443063"/>
              <a:gd name="connsiteX3" fmla="*/ 1163959 w 2404872"/>
              <a:gd name="connsiteY3" fmla="*/ 0 h 1443063"/>
              <a:gd name="connsiteX4" fmla="*/ 1606443 w 2404872"/>
              <a:gd name="connsiteY4" fmla="*/ 0 h 1443063"/>
              <a:gd name="connsiteX5" fmla="*/ 2164357 w 2404872"/>
              <a:gd name="connsiteY5" fmla="*/ 0 h 1443063"/>
              <a:gd name="connsiteX6" fmla="*/ 2404872 w 2404872"/>
              <a:gd name="connsiteY6" fmla="*/ 240515 h 1443063"/>
              <a:gd name="connsiteX7" fmla="*/ 2404872 w 2404872"/>
              <a:gd name="connsiteY7" fmla="*/ 721532 h 1443063"/>
              <a:gd name="connsiteX8" fmla="*/ 2404872 w 2404872"/>
              <a:gd name="connsiteY8" fmla="*/ 1202548 h 1443063"/>
              <a:gd name="connsiteX9" fmla="*/ 2164357 w 2404872"/>
              <a:gd name="connsiteY9" fmla="*/ 1443063 h 1443063"/>
              <a:gd name="connsiteX10" fmla="*/ 1702635 w 2404872"/>
              <a:gd name="connsiteY10" fmla="*/ 1443063 h 1443063"/>
              <a:gd name="connsiteX11" fmla="*/ 1279390 w 2404872"/>
              <a:gd name="connsiteY11" fmla="*/ 1443063 h 1443063"/>
              <a:gd name="connsiteX12" fmla="*/ 779191 w 2404872"/>
              <a:gd name="connsiteY12" fmla="*/ 1443063 h 1443063"/>
              <a:gd name="connsiteX13" fmla="*/ 240515 w 2404872"/>
              <a:gd name="connsiteY13" fmla="*/ 1443063 h 1443063"/>
              <a:gd name="connsiteX14" fmla="*/ 0 w 2404872"/>
              <a:gd name="connsiteY14" fmla="*/ 1202548 h 1443063"/>
              <a:gd name="connsiteX15" fmla="*/ 0 w 2404872"/>
              <a:gd name="connsiteY15" fmla="*/ 702291 h 1443063"/>
              <a:gd name="connsiteX16" fmla="*/ 0 w 2404872"/>
              <a:gd name="connsiteY16" fmla="*/ 240515 h 14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4872" h="1443063" fill="none" extrusionOk="0">
                <a:moveTo>
                  <a:pt x="0" y="240515"/>
                </a:moveTo>
                <a:cubicBezTo>
                  <a:pt x="-4402" y="115552"/>
                  <a:pt x="136678" y="21546"/>
                  <a:pt x="240515" y="0"/>
                </a:cubicBezTo>
                <a:cubicBezTo>
                  <a:pt x="343033" y="-12392"/>
                  <a:pt x="501984" y="27105"/>
                  <a:pt x="682999" y="0"/>
                </a:cubicBezTo>
                <a:cubicBezTo>
                  <a:pt x="864014" y="-27105"/>
                  <a:pt x="1022703" y="9985"/>
                  <a:pt x="1163959" y="0"/>
                </a:cubicBezTo>
                <a:cubicBezTo>
                  <a:pt x="1305215" y="-9985"/>
                  <a:pt x="1469142" y="2069"/>
                  <a:pt x="1606443" y="0"/>
                </a:cubicBezTo>
                <a:cubicBezTo>
                  <a:pt x="1743744" y="-2069"/>
                  <a:pt x="2035974" y="52810"/>
                  <a:pt x="2164357" y="0"/>
                </a:cubicBezTo>
                <a:cubicBezTo>
                  <a:pt x="2264331" y="-1860"/>
                  <a:pt x="2429315" y="128726"/>
                  <a:pt x="2404872" y="240515"/>
                </a:cubicBezTo>
                <a:cubicBezTo>
                  <a:pt x="2432520" y="385024"/>
                  <a:pt x="2350172" y="544400"/>
                  <a:pt x="2404872" y="721532"/>
                </a:cubicBezTo>
                <a:cubicBezTo>
                  <a:pt x="2459572" y="898664"/>
                  <a:pt x="2388318" y="976708"/>
                  <a:pt x="2404872" y="1202548"/>
                </a:cubicBezTo>
                <a:cubicBezTo>
                  <a:pt x="2404573" y="1329182"/>
                  <a:pt x="2315645" y="1454690"/>
                  <a:pt x="2164357" y="1443063"/>
                </a:cubicBezTo>
                <a:cubicBezTo>
                  <a:pt x="2044661" y="1480803"/>
                  <a:pt x="1889929" y="1396827"/>
                  <a:pt x="1702635" y="1443063"/>
                </a:cubicBezTo>
                <a:cubicBezTo>
                  <a:pt x="1515341" y="1489299"/>
                  <a:pt x="1392001" y="1439058"/>
                  <a:pt x="1279390" y="1443063"/>
                </a:cubicBezTo>
                <a:cubicBezTo>
                  <a:pt x="1166779" y="1447068"/>
                  <a:pt x="1026559" y="1419124"/>
                  <a:pt x="779191" y="1443063"/>
                </a:cubicBezTo>
                <a:cubicBezTo>
                  <a:pt x="531823" y="1467002"/>
                  <a:pt x="467524" y="1388736"/>
                  <a:pt x="240515" y="1443063"/>
                </a:cubicBezTo>
                <a:cubicBezTo>
                  <a:pt x="88641" y="1453740"/>
                  <a:pt x="2036" y="1340898"/>
                  <a:pt x="0" y="1202548"/>
                </a:cubicBezTo>
                <a:cubicBezTo>
                  <a:pt x="-10323" y="1000251"/>
                  <a:pt x="38719" y="891217"/>
                  <a:pt x="0" y="702291"/>
                </a:cubicBezTo>
                <a:cubicBezTo>
                  <a:pt x="-38719" y="513365"/>
                  <a:pt x="26418" y="438952"/>
                  <a:pt x="0" y="240515"/>
                </a:cubicBezTo>
                <a:close/>
              </a:path>
              <a:path w="2404872" h="1443063" stroke="0" extrusionOk="0">
                <a:moveTo>
                  <a:pt x="0" y="240515"/>
                </a:moveTo>
                <a:cubicBezTo>
                  <a:pt x="-11908" y="100337"/>
                  <a:pt x="95093" y="4725"/>
                  <a:pt x="240515" y="0"/>
                </a:cubicBezTo>
                <a:cubicBezTo>
                  <a:pt x="469387" y="-31916"/>
                  <a:pt x="608282" y="10084"/>
                  <a:pt x="759952" y="0"/>
                </a:cubicBezTo>
                <a:cubicBezTo>
                  <a:pt x="911622" y="-10084"/>
                  <a:pt x="1023376" y="28626"/>
                  <a:pt x="1221674" y="0"/>
                </a:cubicBezTo>
                <a:cubicBezTo>
                  <a:pt x="1419972" y="-28626"/>
                  <a:pt x="1513033" y="11112"/>
                  <a:pt x="1664158" y="0"/>
                </a:cubicBezTo>
                <a:cubicBezTo>
                  <a:pt x="1815283" y="-11112"/>
                  <a:pt x="2059288" y="44203"/>
                  <a:pt x="2164357" y="0"/>
                </a:cubicBezTo>
                <a:cubicBezTo>
                  <a:pt x="2299549" y="-4855"/>
                  <a:pt x="2389899" y="105389"/>
                  <a:pt x="2404872" y="240515"/>
                </a:cubicBezTo>
                <a:cubicBezTo>
                  <a:pt x="2412355" y="357837"/>
                  <a:pt x="2378962" y="528281"/>
                  <a:pt x="2404872" y="721532"/>
                </a:cubicBezTo>
                <a:cubicBezTo>
                  <a:pt x="2430782" y="914783"/>
                  <a:pt x="2377555" y="1015664"/>
                  <a:pt x="2404872" y="1202548"/>
                </a:cubicBezTo>
                <a:cubicBezTo>
                  <a:pt x="2431670" y="1341824"/>
                  <a:pt x="2283686" y="1440879"/>
                  <a:pt x="2164357" y="1443063"/>
                </a:cubicBezTo>
                <a:cubicBezTo>
                  <a:pt x="2029139" y="1452722"/>
                  <a:pt x="1835757" y="1411909"/>
                  <a:pt x="1683397" y="1443063"/>
                </a:cubicBezTo>
                <a:cubicBezTo>
                  <a:pt x="1531037" y="1474217"/>
                  <a:pt x="1437354" y="1390179"/>
                  <a:pt x="1221674" y="1443063"/>
                </a:cubicBezTo>
                <a:cubicBezTo>
                  <a:pt x="1005994" y="1495947"/>
                  <a:pt x="936727" y="1407504"/>
                  <a:pt x="702237" y="1443063"/>
                </a:cubicBezTo>
                <a:cubicBezTo>
                  <a:pt x="467747" y="1478622"/>
                  <a:pt x="364351" y="1434023"/>
                  <a:pt x="240515" y="1443063"/>
                </a:cubicBezTo>
                <a:cubicBezTo>
                  <a:pt x="72237" y="1448884"/>
                  <a:pt x="-7125" y="1330465"/>
                  <a:pt x="0" y="1202548"/>
                </a:cubicBezTo>
                <a:cubicBezTo>
                  <a:pt x="-8738" y="1046968"/>
                  <a:pt x="15187" y="874242"/>
                  <a:pt x="0" y="711911"/>
                </a:cubicBezTo>
                <a:cubicBezTo>
                  <a:pt x="-15187" y="549580"/>
                  <a:pt x="19002" y="427558"/>
                  <a:pt x="0" y="240515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12700"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Boldbasis og boldspil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8119A25B-BE34-CF5A-BF6D-FF12E65292A1}"/>
              </a:ext>
            </a:extLst>
          </p:cNvPr>
          <p:cNvSpPr/>
          <p:nvPr/>
        </p:nvSpPr>
        <p:spPr>
          <a:xfrm>
            <a:off x="9202681" y="2719732"/>
            <a:ext cx="2404872" cy="1562220"/>
          </a:xfrm>
          <a:custGeom>
            <a:avLst/>
            <a:gdLst>
              <a:gd name="connsiteX0" fmla="*/ 0 w 2404872"/>
              <a:gd name="connsiteY0" fmla="*/ 260375 h 1562220"/>
              <a:gd name="connsiteX1" fmla="*/ 260375 w 2404872"/>
              <a:gd name="connsiteY1" fmla="*/ 0 h 1562220"/>
              <a:gd name="connsiteX2" fmla="*/ 693723 w 2404872"/>
              <a:gd name="connsiteY2" fmla="*/ 0 h 1562220"/>
              <a:gd name="connsiteX3" fmla="*/ 1164754 w 2404872"/>
              <a:gd name="connsiteY3" fmla="*/ 0 h 1562220"/>
              <a:gd name="connsiteX4" fmla="*/ 1598102 w 2404872"/>
              <a:gd name="connsiteY4" fmla="*/ 0 h 1562220"/>
              <a:gd name="connsiteX5" fmla="*/ 2144497 w 2404872"/>
              <a:gd name="connsiteY5" fmla="*/ 0 h 1562220"/>
              <a:gd name="connsiteX6" fmla="*/ 2404872 w 2404872"/>
              <a:gd name="connsiteY6" fmla="*/ 260375 h 1562220"/>
              <a:gd name="connsiteX7" fmla="*/ 2404872 w 2404872"/>
              <a:gd name="connsiteY7" fmla="*/ 781110 h 1562220"/>
              <a:gd name="connsiteX8" fmla="*/ 2404872 w 2404872"/>
              <a:gd name="connsiteY8" fmla="*/ 1301845 h 1562220"/>
              <a:gd name="connsiteX9" fmla="*/ 2144497 w 2404872"/>
              <a:gd name="connsiteY9" fmla="*/ 1562220 h 1562220"/>
              <a:gd name="connsiteX10" fmla="*/ 1692308 w 2404872"/>
              <a:gd name="connsiteY10" fmla="*/ 1562220 h 1562220"/>
              <a:gd name="connsiteX11" fmla="*/ 1277801 w 2404872"/>
              <a:gd name="connsiteY11" fmla="*/ 1562220 h 1562220"/>
              <a:gd name="connsiteX12" fmla="*/ 787929 w 2404872"/>
              <a:gd name="connsiteY12" fmla="*/ 1562220 h 1562220"/>
              <a:gd name="connsiteX13" fmla="*/ 260375 w 2404872"/>
              <a:gd name="connsiteY13" fmla="*/ 1562220 h 1562220"/>
              <a:gd name="connsiteX14" fmla="*/ 0 w 2404872"/>
              <a:gd name="connsiteY14" fmla="*/ 1301845 h 1562220"/>
              <a:gd name="connsiteX15" fmla="*/ 0 w 2404872"/>
              <a:gd name="connsiteY15" fmla="*/ 760281 h 1562220"/>
              <a:gd name="connsiteX16" fmla="*/ 0 w 2404872"/>
              <a:gd name="connsiteY16" fmla="*/ 260375 h 156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4872" h="1562220" fill="none" extrusionOk="0">
                <a:moveTo>
                  <a:pt x="0" y="260375"/>
                </a:moveTo>
                <a:cubicBezTo>
                  <a:pt x="-1521" y="119293"/>
                  <a:pt x="129172" y="9361"/>
                  <a:pt x="260375" y="0"/>
                </a:cubicBezTo>
                <a:cubicBezTo>
                  <a:pt x="348743" y="-42822"/>
                  <a:pt x="593323" y="40532"/>
                  <a:pt x="693723" y="0"/>
                </a:cubicBezTo>
                <a:cubicBezTo>
                  <a:pt x="794123" y="-40532"/>
                  <a:pt x="943840" y="33305"/>
                  <a:pt x="1164754" y="0"/>
                </a:cubicBezTo>
                <a:cubicBezTo>
                  <a:pt x="1385668" y="-33305"/>
                  <a:pt x="1441747" y="38458"/>
                  <a:pt x="1598102" y="0"/>
                </a:cubicBezTo>
                <a:cubicBezTo>
                  <a:pt x="1754457" y="-38458"/>
                  <a:pt x="1942330" y="33590"/>
                  <a:pt x="2144497" y="0"/>
                </a:cubicBezTo>
                <a:cubicBezTo>
                  <a:pt x="2272981" y="-867"/>
                  <a:pt x="2415542" y="125760"/>
                  <a:pt x="2404872" y="260375"/>
                </a:cubicBezTo>
                <a:cubicBezTo>
                  <a:pt x="2459404" y="405339"/>
                  <a:pt x="2383545" y="577365"/>
                  <a:pt x="2404872" y="781110"/>
                </a:cubicBezTo>
                <a:cubicBezTo>
                  <a:pt x="2426199" y="984856"/>
                  <a:pt x="2365704" y="1170373"/>
                  <a:pt x="2404872" y="1301845"/>
                </a:cubicBezTo>
                <a:cubicBezTo>
                  <a:pt x="2404436" y="1436601"/>
                  <a:pt x="2305429" y="1573012"/>
                  <a:pt x="2144497" y="1562220"/>
                </a:cubicBezTo>
                <a:cubicBezTo>
                  <a:pt x="1924097" y="1576217"/>
                  <a:pt x="1901019" y="1513337"/>
                  <a:pt x="1692308" y="1562220"/>
                </a:cubicBezTo>
                <a:cubicBezTo>
                  <a:pt x="1483597" y="1611103"/>
                  <a:pt x="1398262" y="1547345"/>
                  <a:pt x="1277801" y="1562220"/>
                </a:cubicBezTo>
                <a:cubicBezTo>
                  <a:pt x="1157340" y="1577095"/>
                  <a:pt x="951161" y="1521192"/>
                  <a:pt x="787929" y="1562220"/>
                </a:cubicBezTo>
                <a:cubicBezTo>
                  <a:pt x="624697" y="1603248"/>
                  <a:pt x="407926" y="1536659"/>
                  <a:pt x="260375" y="1562220"/>
                </a:cubicBezTo>
                <a:cubicBezTo>
                  <a:pt x="97837" y="1572726"/>
                  <a:pt x="10014" y="1472780"/>
                  <a:pt x="0" y="1301845"/>
                </a:cubicBezTo>
                <a:cubicBezTo>
                  <a:pt x="-18936" y="1031980"/>
                  <a:pt x="5719" y="1018560"/>
                  <a:pt x="0" y="760281"/>
                </a:cubicBezTo>
                <a:cubicBezTo>
                  <a:pt x="-5719" y="502002"/>
                  <a:pt x="9678" y="430563"/>
                  <a:pt x="0" y="260375"/>
                </a:cubicBezTo>
                <a:close/>
              </a:path>
              <a:path w="2404872" h="1562220" stroke="0" extrusionOk="0">
                <a:moveTo>
                  <a:pt x="0" y="260375"/>
                </a:moveTo>
                <a:cubicBezTo>
                  <a:pt x="-28123" y="99227"/>
                  <a:pt x="81753" y="13069"/>
                  <a:pt x="260375" y="0"/>
                </a:cubicBezTo>
                <a:cubicBezTo>
                  <a:pt x="380892" y="-60396"/>
                  <a:pt x="639470" y="47"/>
                  <a:pt x="769088" y="0"/>
                </a:cubicBezTo>
                <a:cubicBezTo>
                  <a:pt x="898706" y="-47"/>
                  <a:pt x="1121661" y="33608"/>
                  <a:pt x="1221277" y="0"/>
                </a:cubicBezTo>
                <a:cubicBezTo>
                  <a:pt x="1320893" y="-33608"/>
                  <a:pt x="1467321" y="41958"/>
                  <a:pt x="1654625" y="0"/>
                </a:cubicBezTo>
                <a:cubicBezTo>
                  <a:pt x="1841929" y="-41958"/>
                  <a:pt x="1939988" y="51792"/>
                  <a:pt x="2144497" y="0"/>
                </a:cubicBezTo>
                <a:cubicBezTo>
                  <a:pt x="2298978" y="-21980"/>
                  <a:pt x="2374446" y="111915"/>
                  <a:pt x="2404872" y="260375"/>
                </a:cubicBezTo>
                <a:cubicBezTo>
                  <a:pt x="2431567" y="507301"/>
                  <a:pt x="2344894" y="618257"/>
                  <a:pt x="2404872" y="781110"/>
                </a:cubicBezTo>
                <a:cubicBezTo>
                  <a:pt x="2464850" y="943964"/>
                  <a:pt x="2348740" y="1072386"/>
                  <a:pt x="2404872" y="1301845"/>
                </a:cubicBezTo>
                <a:cubicBezTo>
                  <a:pt x="2410754" y="1447060"/>
                  <a:pt x="2250815" y="1556157"/>
                  <a:pt x="2144497" y="1562220"/>
                </a:cubicBezTo>
                <a:cubicBezTo>
                  <a:pt x="1963853" y="1604150"/>
                  <a:pt x="1772308" y="1541924"/>
                  <a:pt x="1673467" y="1562220"/>
                </a:cubicBezTo>
                <a:cubicBezTo>
                  <a:pt x="1574626" y="1582516"/>
                  <a:pt x="1401788" y="1527267"/>
                  <a:pt x="1221277" y="1562220"/>
                </a:cubicBezTo>
                <a:cubicBezTo>
                  <a:pt x="1040766" y="1597173"/>
                  <a:pt x="884167" y="1522788"/>
                  <a:pt x="712564" y="1562220"/>
                </a:cubicBezTo>
                <a:cubicBezTo>
                  <a:pt x="540961" y="1601652"/>
                  <a:pt x="351821" y="1520572"/>
                  <a:pt x="260375" y="1562220"/>
                </a:cubicBezTo>
                <a:cubicBezTo>
                  <a:pt x="105316" y="1564069"/>
                  <a:pt x="-13787" y="1436133"/>
                  <a:pt x="0" y="1301845"/>
                </a:cubicBezTo>
                <a:cubicBezTo>
                  <a:pt x="-8641" y="1194436"/>
                  <a:pt x="22196" y="995576"/>
                  <a:pt x="0" y="770695"/>
                </a:cubicBezTo>
                <a:cubicBezTo>
                  <a:pt x="-22196" y="545814"/>
                  <a:pt x="18613" y="440218"/>
                  <a:pt x="0" y="260375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12700"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Fysisk træning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4B31E9A5-E4E4-9BCE-7D68-F09A0EE8A711}"/>
              </a:ext>
            </a:extLst>
          </p:cNvPr>
          <p:cNvSpPr/>
          <p:nvPr/>
        </p:nvSpPr>
        <p:spPr>
          <a:xfrm>
            <a:off x="7310743" y="5036415"/>
            <a:ext cx="2404872" cy="1443063"/>
          </a:xfrm>
          <a:custGeom>
            <a:avLst/>
            <a:gdLst>
              <a:gd name="connsiteX0" fmla="*/ 0 w 2404872"/>
              <a:gd name="connsiteY0" fmla="*/ 240515 h 1443063"/>
              <a:gd name="connsiteX1" fmla="*/ 240515 w 2404872"/>
              <a:gd name="connsiteY1" fmla="*/ 0 h 1443063"/>
              <a:gd name="connsiteX2" fmla="*/ 682999 w 2404872"/>
              <a:gd name="connsiteY2" fmla="*/ 0 h 1443063"/>
              <a:gd name="connsiteX3" fmla="*/ 1163959 w 2404872"/>
              <a:gd name="connsiteY3" fmla="*/ 0 h 1443063"/>
              <a:gd name="connsiteX4" fmla="*/ 1606443 w 2404872"/>
              <a:gd name="connsiteY4" fmla="*/ 0 h 1443063"/>
              <a:gd name="connsiteX5" fmla="*/ 2164357 w 2404872"/>
              <a:gd name="connsiteY5" fmla="*/ 0 h 1443063"/>
              <a:gd name="connsiteX6" fmla="*/ 2404872 w 2404872"/>
              <a:gd name="connsiteY6" fmla="*/ 240515 h 1443063"/>
              <a:gd name="connsiteX7" fmla="*/ 2404872 w 2404872"/>
              <a:gd name="connsiteY7" fmla="*/ 721532 h 1443063"/>
              <a:gd name="connsiteX8" fmla="*/ 2404872 w 2404872"/>
              <a:gd name="connsiteY8" fmla="*/ 1202548 h 1443063"/>
              <a:gd name="connsiteX9" fmla="*/ 2164357 w 2404872"/>
              <a:gd name="connsiteY9" fmla="*/ 1443063 h 1443063"/>
              <a:gd name="connsiteX10" fmla="*/ 1702635 w 2404872"/>
              <a:gd name="connsiteY10" fmla="*/ 1443063 h 1443063"/>
              <a:gd name="connsiteX11" fmla="*/ 1279390 w 2404872"/>
              <a:gd name="connsiteY11" fmla="*/ 1443063 h 1443063"/>
              <a:gd name="connsiteX12" fmla="*/ 779191 w 2404872"/>
              <a:gd name="connsiteY12" fmla="*/ 1443063 h 1443063"/>
              <a:gd name="connsiteX13" fmla="*/ 240515 w 2404872"/>
              <a:gd name="connsiteY13" fmla="*/ 1443063 h 1443063"/>
              <a:gd name="connsiteX14" fmla="*/ 0 w 2404872"/>
              <a:gd name="connsiteY14" fmla="*/ 1202548 h 1443063"/>
              <a:gd name="connsiteX15" fmla="*/ 0 w 2404872"/>
              <a:gd name="connsiteY15" fmla="*/ 702291 h 1443063"/>
              <a:gd name="connsiteX16" fmla="*/ 0 w 2404872"/>
              <a:gd name="connsiteY16" fmla="*/ 240515 h 14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4872" h="1443063" fill="none" extrusionOk="0">
                <a:moveTo>
                  <a:pt x="0" y="240515"/>
                </a:moveTo>
                <a:cubicBezTo>
                  <a:pt x="-4402" y="115552"/>
                  <a:pt x="136678" y="21546"/>
                  <a:pt x="240515" y="0"/>
                </a:cubicBezTo>
                <a:cubicBezTo>
                  <a:pt x="343033" y="-12392"/>
                  <a:pt x="501984" y="27105"/>
                  <a:pt x="682999" y="0"/>
                </a:cubicBezTo>
                <a:cubicBezTo>
                  <a:pt x="864014" y="-27105"/>
                  <a:pt x="1022703" y="9985"/>
                  <a:pt x="1163959" y="0"/>
                </a:cubicBezTo>
                <a:cubicBezTo>
                  <a:pt x="1305215" y="-9985"/>
                  <a:pt x="1469142" y="2069"/>
                  <a:pt x="1606443" y="0"/>
                </a:cubicBezTo>
                <a:cubicBezTo>
                  <a:pt x="1743744" y="-2069"/>
                  <a:pt x="2035974" y="52810"/>
                  <a:pt x="2164357" y="0"/>
                </a:cubicBezTo>
                <a:cubicBezTo>
                  <a:pt x="2264331" y="-1860"/>
                  <a:pt x="2429315" y="128726"/>
                  <a:pt x="2404872" y="240515"/>
                </a:cubicBezTo>
                <a:cubicBezTo>
                  <a:pt x="2432520" y="385024"/>
                  <a:pt x="2350172" y="544400"/>
                  <a:pt x="2404872" y="721532"/>
                </a:cubicBezTo>
                <a:cubicBezTo>
                  <a:pt x="2459572" y="898664"/>
                  <a:pt x="2388318" y="976708"/>
                  <a:pt x="2404872" y="1202548"/>
                </a:cubicBezTo>
                <a:cubicBezTo>
                  <a:pt x="2404573" y="1329182"/>
                  <a:pt x="2315645" y="1454690"/>
                  <a:pt x="2164357" y="1443063"/>
                </a:cubicBezTo>
                <a:cubicBezTo>
                  <a:pt x="2044661" y="1480803"/>
                  <a:pt x="1889929" y="1396827"/>
                  <a:pt x="1702635" y="1443063"/>
                </a:cubicBezTo>
                <a:cubicBezTo>
                  <a:pt x="1515341" y="1489299"/>
                  <a:pt x="1392001" y="1439058"/>
                  <a:pt x="1279390" y="1443063"/>
                </a:cubicBezTo>
                <a:cubicBezTo>
                  <a:pt x="1166779" y="1447068"/>
                  <a:pt x="1026559" y="1419124"/>
                  <a:pt x="779191" y="1443063"/>
                </a:cubicBezTo>
                <a:cubicBezTo>
                  <a:pt x="531823" y="1467002"/>
                  <a:pt x="467524" y="1388736"/>
                  <a:pt x="240515" y="1443063"/>
                </a:cubicBezTo>
                <a:cubicBezTo>
                  <a:pt x="88641" y="1453740"/>
                  <a:pt x="2036" y="1340898"/>
                  <a:pt x="0" y="1202548"/>
                </a:cubicBezTo>
                <a:cubicBezTo>
                  <a:pt x="-10323" y="1000251"/>
                  <a:pt x="38719" y="891217"/>
                  <a:pt x="0" y="702291"/>
                </a:cubicBezTo>
                <a:cubicBezTo>
                  <a:pt x="-38719" y="513365"/>
                  <a:pt x="26418" y="438952"/>
                  <a:pt x="0" y="240515"/>
                </a:cubicBezTo>
                <a:close/>
              </a:path>
              <a:path w="2404872" h="1443063" stroke="0" extrusionOk="0">
                <a:moveTo>
                  <a:pt x="0" y="240515"/>
                </a:moveTo>
                <a:cubicBezTo>
                  <a:pt x="-11908" y="100337"/>
                  <a:pt x="95093" y="4725"/>
                  <a:pt x="240515" y="0"/>
                </a:cubicBezTo>
                <a:cubicBezTo>
                  <a:pt x="469387" y="-31916"/>
                  <a:pt x="608282" y="10084"/>
                  <a:pt x="759952" y="0"/>
                </a:cubicBezTo>
                <a:cubicBezTo>
                  <a:pt x="911622" y="-10084"/>
                  <a:pt x="1023376" y="28626"/>
                  <a:pt x="1221674" y="0"/>
                </a:cubicBezTo>
                <a:cubicBezTo>
                  <a:pt x="1419972" y="-28626"/>
                  <a:pt x="1513033" y="11112"/>
                  <a:pt x="1664158" y="0"/>
                </a:cubicBezTo>
                <a:cubicBezTo>
                  <a:pt x="1815283" y="-11112"/>
                  <a:pt x="2059288" y="44203"/>
                  <a:pt x="2164357" y="0"/>
                </a:cubicBezTo>
                <a:cubicBezTo>
                  <a:pt x="2299549" y="-4855"/>
                  <a:pt x="2389899" y="105389"/>
                  <a:pt x="2404872" y="240515"/>
                </a:cubicBezTo>
                <a:cubicBezTo>
                  <a:pt x="2412355" y="357837"/>
                  <a:pt x="2378962" y="528281"/>
                  <a:pt x="2404872" y="721532"/>
                </a:cubicBezTo>
                <a:cubicBezTo>
                  <a:pt x="2430782" y="914783"/>
                  <a:pt x="2377555" y="1015664"/>
                  <a:pt x="2404872" y="1202548"/>
                </a:cubicBezTo>
                <a:cubicBezTo>
                  <a:pt x="2431670" y="1341824"/>
                  <a:pt x="2283686" y="1440879"/>
                  <a:pt x="2164357" y="1443063"/>
                </a:cubicBezTo>
                <a:cubicBezTo>
                  <a:pt x="2029139" y="1452722"/>
                  <a:pt x="1835757" y="1411909"/>
                  <a:pt x="1683397" y="1443063"/>
                </a:cubicBezTo>
                <a:cubicBezTo>
                  <a:pt x="1531037" y="1474217"/>
                  <a:pt x="1437354" y="1390179"/>
                  <a:pt x="1221674" y="1443063"/>
                </a:cubicBezTo>
                <a:cubicBezTo>
                  <a:pt x="1005994" y="1495947"/>
                  <a:pt x="936727" y="1407504"/>
                  <a:pt x="702237" y="1443063"/>
                </a:cubicBezTo>
                <a:cubicBezTo>
                  <a:pt x="467747" y="1478622"/>
                  <a:pt x="364351" y="1434023"/>
                  <a:pt x="240515" y="1443063"/>
                </a:cubicBezTo>
                <a:cubicBezTo>
                  <a:pt x="72237" y="1448884"/>
                  <a:pt x="-7125" y="1330465"/>
                  <a:pt x="0" y="1202548"/>
                </a:cubicBezTo>
                <a:cubicBezTo>
                  <a:pt x="-8738" y="1046968"/>
                  <a:pt x="15187" y="874242"/>
                  <a:pt x="0" y="711911"/>
                </a:cubicBezTo>
                <a:cubicBezTo>
                  <a:pt x="-15187" y="549580"/>
                  <a:pt x="19002" y="427558"/>
                  <a:pt x="0" y="240515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12700">
            <a:solidFill>
              <a:schemeClr val="accent1">
                <a:shade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Natur og udeliv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DE14114-79E6-3A5E-8393-8C281C424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310" y="6215431"/>
            <a:ext cx="1456253" cy="394254"/>
          </a:xfrm>
          <a:prstGeom prst="rect">
            <a:avLst/>
          </a:prstGeom>
        </p:spPr>
      </p:pic>
      <p:pic>
        <p:nvPicPr>
          <p:cNvPr id="4" name="Billede 3" descr="Et billede, der indeholder tegning, håndskrift, Børnekunst, tavle&#10;&#10;Automatisk genereret beskrivelse">
            <a:extLst>
              <a:ext uri="{FF2B5EF4-FFF2-40B4-BE49-F238E27FC236}">
                <a16:creationId xmlns:a16="http://schemas.microsoft.com/office/drawing/2014/main" id="{5FB0AC69-2FA3-43D6-E510-FF1454FF6B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73932" r="66269" b="6541"/>
          <a:stretch/>
        </p:blipFill>
        <p:spPr>
          <a:xfrm>
            <a:off x="7478214" y="1647635"/>
            <a:ext cx="1062144" cy="1037444"/>
          </a:xfrm>
          <a:prstGeom prst="rect">
            <a:avLst/>
          </a:prstGeom>
        </p:spPr>
      </p:pic>
      <p:pic>
        <p:nvPicPr>
          <p:cNvPr id="17" name="Billede 16" descr="Et billede, der indeholder tegning, håndskrift, Børnekunst, tavle&#10;&#10;Automatisk genereret beskrivelse">
            <a:extLst>
              <a:ext uri="{FF2B5EF4-FFF2-40B4-BE49-F238E27FC236}">
                <a16:creationId xmlns:a16="http://schemas.microsoft.com/office/drawing/2014/main" id="{34C7C941-5C33-D067-9713-5806A046F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30130" r="6450" b="54330"/>
          <a:stretch/>
        </p:blipFill>
        <p:spPr>
          <a:xfrm>
            <a:off x="3699021" y="1716292"/>
            <a:ext cx="928001" cy="900131"/>
          </a:xfrm>
          <a:prstGeom prst="rect">
            <a:avLst/>
          </a:prstGeom>
        </p:spPr>
      </p:pic>
      <p:pic>
        <p:nvPicPr>
          <p:cNvPr id="18" name="Billede 17" descr="Et billede, der indeholder tegning, håndskrift, Børnekunst, tavle&#10;&#10;Automatisk genereret beskrivelse">
            <a:extLst>
              <a:ext uri="{FF2B5EF4-FFF2-40B4-BE49-F238E27FC236}">
                <a16:creationId xmlns:a16="http://schemas.microsoft.com/office/drawing/2014/main" id="{2F0CA0C2-B59A-E0AE-B271-4417359A5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6" t="45670" r="39183" b="36149"/>
          <a:stretch/>
        </p:blipFill>
        <p:spPr>
          <a:xfrm>
            <a:off x="1345027" y="3204373"/>
            <a:ext cx="663071" cy="941504"/>
          </a:xfrm>
          <a:prstGeom prst="rect">
            <a:avLst/>
          </a:prstGeom>
        </p:spPr>
      </p:pic>
      <p:pic>
        <p:nvPicPr>
          <p:cNvPr id="19" name="Billede 18" descr="Et billede, der indeholder tegning, håndskrift, Børnekunst, tavle&#10;&#10;Automatisk genereret beskrivelse">
            <a:extLst>
              <a:ext uri="{FF2B5EF4-FFF2-40B4-BE49-F238E27FC236}">
                <a16:creationId xmlns:a16="http://schemas.microsoft.com/office/drawing/2014/main" id="{4D5E882F-4FE7-3E69-E542-528233181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t="28143" r="64434" b="53675"/>
          <a:stretch/>
        </p:blipFill>
        <p:spPr>
          <a:xfrm>
            <a:off x="5715185" y="3601163"/>
            <a:ext cx="937859" cy="1053134"/>
          </a:xfrm>
          <a:prstGeom prst="rect">
            <a:avLst/>
          </a:prstGeom>
        </p:spPr>
      </p:pic>
      <p:pic>
        <p:nvPicPr>
          <p:cNvPr id="20" name="Billede 19" descr="Et billede, der indeholder tegning, håndskrift, Børnekunst, tavle&#10;&#10;Automatisk genereret beskrivelse">
            <a:extLst>
              <a:ext uri="{FF2B5EF4-FFF2-40B4-BE49-F238E27FC236}">
                <a16:creationId xmlns:a16="http://schemas.microsoft.com/office/drawing/2014/main" id="{4C5B1C6A-495F-C2B6-DF14-CF9A795C29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2" t="5068" r="23280" b="80726"/>
          <a:stretch/>
        </p:blipFill>
        <p:spPr>
          <a:xfrm>
            <a:off x="3242357" y="5398007"/>
            <a:ext cx="674377" cy="822846"/>
          </a:xfrm>
          <a:prstGeom prst="rect">
            <a:avLst/>
          </a:prstGeom>
        </p:spPr>
      </p:pic>
      <p:pic>
        <p:nvPicPr>
          <p:cNvPr id="21" name="Billede 20" descr="Et billede, der indeholder tegning, håndskrift, Børnekunst, tavle&#10;&#10;Automatisk genereret beskrivelse">
            <a:extLst>
              <a:ext uri="{FF2B5EF4-FFF2-40B4-BE49-F238E27FC236}">
                <a16:creationId xmlns:a16="http://schemas.microsoft.com/office/drawing/2014/main" id="{D3DCA90F-B163-3F55-A078-3FDA5F63C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434" r="67930" b="77895"/>
          <a:stretch/>
        </p:blipFill>
        <p:spPr>
          <a:xfrm>
            <a:off x="8038339" y="5398007"/>
            <a:ext cx="1004039" cy="1081471"/>
          </a:xfrm>
          <a:prstGeom prst="rect">
            <a:avLst/>
          </a:prstGeom>
        </p:spPr>
      </p:pic>
      <p:pic>
        <p:nvPicPr>
          <p:cNvPr id="22" name="Billede 21" descr="Et billede, der indeholder tegning, håndskrift, Børnekunst, tavle&#10;&#10;Automatisk genereret beskrivelse">
            <a:extLst>
              <a:ext uri="{FF2B5EF4-FFF2-40B4-BE49-F238E27FC236}">
                <a16:creationId xmlns:a16="http://schemas.microsoft.com/office/drawing/2014/main" id="{2FF8F000-A2D4-0194-63B5-3C88964C53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0" t="70611" r="8087" b="8553"/>
          <a:stretch/>
        </p:blipFill>
        <p:spPr>
          <a:xfrm>
            <a:off x="9778672" y="3082081"/>
            <a:ext cx="1526136" cy="11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D9CBA3A-2038-509F-E8EB-38BE6B89C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5069" y="268900"/>
            <a:ext cx="1608496" cy="435471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67B531FF-5AD4-90D9-647F-4939DE695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67" y="511193"/>
            <a:ext cx="8716477" cy="61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4AD93CC1-6A55-9C96-EF84-C51933DF2CB4}"/>
              </a:ext>
            </a:extLst>
          </p:cNvPr>
          <p:cNvCxnSpPr>
            <a:cxnSpLocks/>
          </p:cNvCxnSpPr>
          <p:nvPr/>
        </p:nvCxnSpPr>
        <p:spPr>
          <a:xfrm>
            <a:off x="1166327" y="1138335"/>
            <a:ext cx="4929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4F03B62-B2DA-6128-ABA1-0AABCC038CD2}"/>
              </a:ext>
            </a:extLst>
          </p:cNvPr>
          <p:cNvSpPr txBox="1">
            <a:spLocks/>
          </p:cNvSpPr>
          <p:nvPr/>
        </p:nvSpPr>
        <p:spPr>
          <a:xfrm>
            <a:off x="839208" y="268900"/>
            <a:ext cx="9377514" cy="105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56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13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560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Temabaseret idrætsundervisning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BACA640-A6EB-B36C-D6C2-F964DEE7A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5069" y="268900"/>
            <a:ext cx="1608496" cy="435471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C8E244C5-6489-C2F8-CBB7-B22F800930C0}"/>
              </a:ext>
            </a:extLst>
          </p:cNvPr>
          <p:cNvSpPr txBox="1"/>
          <p:nvPr/>
        </p:nvSpPr>
        <p:spPr>
          <a:xfrm>
            <a:off x="271305" y="2021163"/>
            <a:ext cx="3166507" cy="444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dirty="0">
                <a:ea typeface="Calibri" panose="020F0502020204030204" pitchFamily="34" charset="0"/>
                <a:cs typeface="Times New Roman" panose="02020603050405020304" pitchFamily="18" charset="0"/>
              </a:rPr>
              <a:t>Idræt og kultur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dirty="0">
                <a:ea typeface="Calibri" panose="020F0502020204030204" pitchFamily="34" charset="0"/>
                <a:cs typeface="Times New Roman" panose="02020603050405020304" pitchFamily="18" charset="0"/>
              </a:rPr>
              <a:t>Idræt og samfund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dirty="0">
                <a:ea typeface="Calibri" panose="020F0502020204030204" pitchFamily="34" charset="0"/>
                <a:cs typeface="Times New Roman" panose="02020603050405020304" pitchFamily="18" charset="0"/>
              </a:rPr>
              <a:t>Idræt og sundhed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dirty="0">
                <a:ea typeface="Calibri" panose="020F0502020204030204" pitchFamily="34" charset="0"/>
                <a:cs typeface="Times New Roman" panose="02020603050405020304" pitchFamily="18" charset="0"/>
              </a:rPr>
              <a:t>Idræt og identitet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dirty="0">
                <a:ea typeface="Calibri" panose="020F0502020204030204" pitchFamily="34" charset="0"/>
                <a:cs typeface="Times New Roman" panose="02020603050405020304" pitchFamily="18" charset="0"/>
              </a:rPr>
              <a:t>Idræt og samarbejde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600B163-C662-1F2D-04E7-C35C17F62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26733">
            <a:off x="3260849" y="3236694"/>
            <a:ext cx="359048" cy="384613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6A0A3594-8841-3898-3C4D-9456A9912E22}"/>
              </a:ext>
            </a:extLst>
          </p:cNvPr>
          <p:cNvSpPr txBox="1"/>
          <p:nvPr/>
        </p:nvSpPr>
        <p:spPr>
          <a:xfrm>
            <a:off x="3861361" y="2021163"/>
            <a:ext cx="5806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rgbClr val="42D987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Mestrings– eller præstationskultur i dans og udtryk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93A38D4F-46C6-9727-E716-AF43E2B05EE7}"/>
              </a:ext>
            </a:extLst>
          </p:cNvPr>
          <p:cNvSpPr txBox="1"/>
          <p:nvPr/>
        </p:nvSpPr>
        <p:spPr>
          <a:xfrm>
            <a:off x="940687" y="1311863"/>
            <a:ext cx="1658432" cy="520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800" dirty="0">
                <a:solidFill>
                  <a:srgbClr val="42D98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Overtema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BB969AE8-DF3C-C35D-022E-02A4642D7CBC}"/>
              </a:ext>
            </a:extLst>
          </p:cNvPr>
          <p:cNvSpPr txBox="1"/>
          <p:nvPr/>
        </p:nvSpPr>
        <p:spPr>
          <a:xfrm>
            <a:off x="3866876" y="1306211"/>
            <a:ext cx="4566558" cy="520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800">
                <a:solidFill>
                  <a:srgbClr val="42D98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Undertema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1DAB95FB-87D1-5CE8-94AC-1C0B69B76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742455">
            <a:off x="3282263" y="1952723"/>
            <a:ext cx="359048" cy="384613"/>
          </a:xfrm>
          <a:prstGeom prst="rect">
            <a:avLst/>
          </a:prstGeom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ABBFF7AF-E884-59E3-A425-E13777B680A7}"/>
              </a:ext>
            </a:extLst>
          </p:cNvPr>
          <p:cNvSpPr txBox="1"/>
          <p:nvPr/>
        </p:nvSpPr>
        <p:spPr>
          <a:xfrm>
            <a:off x="3714663" y="3340637"/>
            <a:ext cx="8114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rgbClr val="42D987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Hvordan kan boldspil organiseres fx i undertemaet ”Den gode medspiller”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0FAE29D4-EF5A-3F11-CD6F-B3912813F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47449" flipV="1">
            <a:off x="3223149" y="4453421"/>
            <a:ext cx="359048" cy="384613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2AD74ED6-D18D-652D-3EF6-D7B48D0379C7}"/>
              </a:ext>
            </a:extLst>
          </p:cNvPr>
          <p:cNvSpPr txBox="1"/>
          <p:nvPr/>
        </p:nvSpPr>
        <p:spPr>
          <a:xfrm>
            <a:off x="3714663" y="4357534"/>
            <a:ext cx="3838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rgbClr val="42D987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Dine og mine grænser i kropsbasis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ED43B477-4824-046B-03C0-BB632E338077}"/>
              </a:ext>
            </a:extLst>
          </p:cNvPr>
          <p:cNvSpPr txBox="1"/>
          <p:nvPr/>
        </p:nvSpPr>
        <p:spPr>
          <a:xfrm rot="1101330">
            <a:off x="8441893" y="1238050"/>
            <a:ext cx="4566558" cy="643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3600" dirty="0">
                <a:solidFill>
                  <a:schemeClr val="bg2"/>
                </a:solidFill>
                <a:latin typeface="Franklin Gothic Medium" panose="020B0603020102020204"/>
                <a:ea typeface="Calibri" panose="020F0502020204030204" pitchFamily="34" charset="0"/>
                <a:cs typeface="Times New Roman" panose="02020603050405020304" pitchFamily="18" charset="0"/>
              </a:rPr>
              <a:t>Eksempler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09F9599E-CBAD-A96C-8C9F-EB9B9C697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196438">
            <a:off x="3188294" y="5135545"/>
            <a:ext cx="359048" cy="384613"/>
          </a:xfrm>
          <a:prstGeom prst="rect">
            <a:avLst/>
          </a:prstGeom>
        </p:spPr>
      </p:pic>
      <p:sp>
        <p:nvSpPr>
          <p:cNvPr id="33" name="Tekstfelt 32">
            <a:extLst>
              <a:ext uri="{FF2B5EF4-FFF2-40B4-BE49-F238E27FC236}">
                <a16:creationId xmlns:a16="http://schemas.microsoft.com/office/drawing/2014/main" id="{9DA4F6F9-A6F4-7176-0699-5BA9ECD43784}"/>
              </a:ext>
            </a:extLst>
          </p:cNvPr>
          <p:cNvSpPr txBox="1"/>
          <p:nvPr/>
        </p:nvSpPr>
        <p:spPr>
          <a:xfrm>
            <a:off x="3570187" y="5519610"/>
            <a:ext cx="7706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>
                <a:solidFill>
                  <a:srgbClr val="42D987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2+2=5, kan det virkelig passe? Fx i undertemaet ”sammen er vi stærke”</a:t>
            </a:r>
          </a:p>
        </p:txBody>
      </p:sp>
    </p:spTree>
    <p:extLst>
      <p:ext uri="{BB962C8B-B14F-4D97-AF65-F5344CB8AC3E}">
        <p14:creationId xmlns:p14="http://schemas.microsoft.com/office/powerpoint/2010/main" val="32146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  <p:bldP spid="30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D9CBA3A-2038-509F-E8EB-38BE6B89C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5069" y="268900"/>
            <a:ext cx="1608496" cy="435471"/>
          </a:xfrm>
          <a:prstGeom prst="rect">
            <a:avLst/>
          </a:prstGeom>
        </p:spPr>
      </p:pic>
      <p:pic>
        <p:nvPicPr>
          <p:cNvPr id="10" name="Billede 9" descr="Et billede, der indeholder tekst, tegneserie, illustration/afbildning, design&#10;&#10;Automatisk genereret beskrivelse">
            <a:extLst>
              <a:ext uri="{FF2B5EF4-FFF2-40B4-BE49-F238E27FC236}">
                <a16:creationId xmlns:a16="http://schemas.microsoft.com/office/drawing/2014/main" id="{1B274305-16BB-0DA8-E46D-0AB0EA1449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"/>
          <a:stretch/>
        </p:blipFill>
        <p:spPr>
          <a:xfrm>
            <a:off x="3063700" y="1152982"/>
            <a:ext cx="5351972" cy="541385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12D415B0-8C17-210D-299A-0315C9E3C085}"/>
              </a:ext>
            </a:extLst>
          </p:cNvPr>
          <p:cNvSpPr txBox="1"/>
          <p:nvPr/>
        </p:nvSpPr>
        <p:spPr>
          <a:xfrm rot="1412685">
            <a:off x="6644405" y="1104061"/>
            <a:ext cx="4566558" cy="643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36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Eksempel</a:t>
            </a:r>
            <a:endParaRPr lang="da-DK" sz="3600" dirty="0">
              <a:solidFill>
                <a:schemeClr val="accent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7FFA48C-12B3-B3C5-A971-43EE87163616}"/>
              </a:ext>
            </a:extLst>
          </p:cNvPr>
          <p:cNvSpPr txBox="1"/>
          <p:nvPr/>
        </p:nvSpPr>
        <p:spPr>
          <a:xfrm>
            <a:off x="7922165" y="4050811"/>
            <a:ext cx="770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Fagord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5460F14-257D-500A-75B0-276462C78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093567">
            <a:off x="3224692" y="4502275"/>
            <a:ext cx="975656" cy="10451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0885723-C310-6109-3AA4-9D0BBE26C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290595">
            <a:off x="6936939" y="3946466"/>
            <a:ext cx="975656" cy="1045125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D6FECCE6-62CB-0D52-BCAC-31250D375166}"/>
              </a:ext>
            </a:extLst>
          </p:cNvPr>
          <p:cNvSpPr txBox="1"/>
          <p:nvPr/>
        </p:nvSpPr>
        <p:spPr>
          <a:xfrm rot="635873">
            <a:off x="2136318" y="4954261"/>
            <a:ext cx="103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>
                <a:solidFill>
                  <a:schemeClr val="accen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Fagbegreb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639A4-5465-28BB-42B4-ECD3610443DB}"/>
              </a:ext>
            </a:extLst>
          </p:cNvPr>
          <p:cNvSpPr txBox="1">
            <a:spLocks/>
          </p:cNvSpPr>
          <p:nvPr/>
        </p:nvSpPr>
        <p:spPr>
          <a:xfrm>
            <a:off x="700436" y="163362"/>
            <a:ext cx="9377514" cy="105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56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13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4400">
                <a:solidFill>
                  <a:schemeClr val="accent3"/>
                </a:solidFill>
              </a:rPr>
              <a:t>Begreber og fagord</a:t>
            </a:r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31283D81-3B5F-830F-0A17-D54DC233B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1642" y="1982123"/>
            <a:ext cx="2370304" cy="55529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1CE3D6D-9ADD-F4F5-527C-D5D87BDFD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019115">
            <a:off x="647433" y="2928568"/>
            <a:ext cx="2370304" cy="5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63006"/>
      </p:ext>
    </p:extLst>
  </p:cSld>
  <p:clrMapOvr>
    <a:masterClrMapping/>
  </p:clrMapOvr>
</p:sld>
</file>

<file path=ppt/theme/theme1.xml><?xml version="1.0" encoding="utf-8"?>
<a:theme xmlns:a="http://schemas.openxmlformats.org/drawingml/2006/main" name="DSI 23 PP V1.3">
  <a:themeElements>
    <a:clrScheme name="Brugerdefineret 2">
      <a:dk1>
        <a:srgbClr val="092D26"/>
      </a:dk1>
      <a:lt1>
        <a:srgbClr val="F6FEFD"/>
      </a:lt1>
      <a:dk2>
        <a:srgbClr val="092D26"/>
      </a:dk2>
      <a:lt2>
        <a:srgbClr val="F6FEFD"/>
      </a:lt2>
      <a:accent1>
        <a:srgbClr val="42D987"/>
      </a:accent1>
      <a:accent2>
        <a:srgbClr val="25B768"/>
      </a:accent2>
      <a:accent3>
        <a:srgbClr val="23675B"/>
      </a:accent3>
      <a:accent4>
        <a:srgbClr val="EE7674"/>
      </a:accent4>
      <a:accent5>
        <a:srgbClr val="B33951"/>
      </a:accent5>
      <a:accent6>
        <a:srgbClr val="8E5572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I 23 PP V1.3" id="{34764BFE-D237-4E8D-91C3-EAB68AAA40C2}" vid="{036CE738-B938-48DF-890A-A9B0D0A6708C}"/>
    </a:ext>
  </a:extLst>
</a:theme>
</file>

<file path=ppt/theme/theme2.xml><?xml version="1.0" encoding="utf-8"?>
<a:theme xmlns:a="http://schemas.openxmlformats.org/drawingml/2006/main" name="Office-tema">
  <a:themeElements>
    <a:clrScheme name="Dansk Skoleidræt">
      <a:dk1>
        <a:srgbClr val="092D26"/>
      </a:dk1>
      <a:lt1>
        <a:srgbClr val="FFFFFF"/>
      </a:lt1>
      <a:dk2>
        <a:srgbClr val="23675B"/>
      </a:dk2>
      <a:lt2>
        <a:srgbClr val="42D987"/>
      </a:lt2>
      <a:accent1>
        <a:srgbClr val="25B768"/>
      </a:accent1>
      <a:accent2>
        <a:srgbClr val="40B49F"/>
      </a:accent2>
      <a:accent3>
        <a:srgbClr val="7FC8F8"/>
      </a:accent3>
      <a:accent4>
        <a:srgbClr val="4062BB"/>
      </a:accent4>
      <a:accent5>
        <a:srgbClr val="5B9BD5"/>
      </a:accent5>
      <a:accent6>
        <a:srgbClr val="FFE45E"/>
      </a:accent6>
      <a:hlink>
        <a:srgbClr val="EE7674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sk Skoleidræt PP skabelon 2023 v. 3" id="{7781711F-3E0D-4908-AC56-98A3FCD3A65C}" vid="{6E9E4887-C668-46D2-AE0F-3EC4B2DC3723}"/>
    </a:ext>
  </a:extLst>
</a:theme>
</file>

<file path=ppt/theme/theme3.xml><?xml version="1.0" encoding="utf-8"?>
<a:theme xmlns:a="http://schemas.openxmlformats.org/drawingml/2006/main" name="1_Office-tema">
  <a:themeElements>
    <a:clrScheme name="Dansk Skoleidræt">
      <a:dk1>
        <a:srgbClr val="092D26"/>
      </a:dk1>
      <a:lt1>
        <a:srgbClr val="FFFFFF"/>
      </a:lt1>
      <a:dk2>
        <a:srgbClr val="23675B"/>
      </a:dk2>
      <a:lt2>
        <a:srgbClr val="42D987"/>
      </a:lt2>
      <a:accent1>
        <a:srgbClr val="25B768"/>
      </a:accent1>
      <a:accent2>
        <a:srgbClr val="40B49F"/>
      </a:accent2>
      <a:accent3>
        <a:srgbClr val="7FC8F8"/>
      </a:accent3>
      <a:accent4>
        <a:srgbClr val="4062BB"/>
      </a:accent4>
      <a:accent5>
        <a:srgbClr val="5B9BD5"/>
      </a:accent5>
      <a:accent6>
        <a:srgbClr val="FFE45E"/>
      </a:accent6>
      <a:hlink>
        <a:srgbClr val="EE7674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BB0725BF-60BA-423F-AB8F-A6AB748212EB}" vid="{5813BAF1-91B3-4A1F-839C-B6249D2AB17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30A75C5FF29A468BB28561661D9765" ma:contentTypeVersion="18" ma:contentTypeDescription="Opret et nyt dokument." ma:contentTypeScope="" ma:versionID="acabc093a0460a3226e58c84eff75c85">
  <xsd:schema xmlns:xsd="http://www.w3.org/2001/XMLSchema" xmlns:xs="http://www.w3.org/2001/XMLSchema" xmlns:p="http://schemas.microsoft.com/office/2006/metadata/properties" xmlns:ns2="81bfc0fc-fa50-424d-a493-21478acbed87" xmlns:ns3="a6b8c868-ec31-4e6b-9c71-b26c6de76732" targetNamespace="http://schemas.microsoft.com/office/2006/metadata/properties" ma:root="true" ma:fieldsID="7b109fc9c1ef0b6fd2c4396cf245da88" ns2:_="" ns3:_="">
    <xsd:import namespace="81bfc0fc-fa50-424d-a493-21478acbed87"/>
    <xsd:import namespace="a6b8c868-ec31-4e6b-9c71-b26c6de767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Tid" minOccurs="0"/>
                <xsd:element ref="ns2:Pers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fc0fc-fa50-424d-a493-21478acbed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2b5d1aef-e59f-41ea-b1ea-c553baa687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d" ma:index="23" nillable="true" ma:displayName="Tid" ma:format="DateOnly" ma:internalName="Tid">
      <xsd:simpleType>
        <xsd:restriction base="dms:DateTime"/>
      </xsd:simpleType>
    </xsd:element>
    <xsd:element name="Person" ma:index="24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8c868-ec31-4e6b-9c71-b26c6de7673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860f2a0-6cd8-4ab1-83b3-ee021ebc1941}" ma:internalName="TaxCatchAll" ma:showField="CatchAllData" ma:web="a6b8c868-ec31-4e6b-9c71-b26c6de767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bfc0fc-fa50-424d-a493-21478acbed87">
      <Terms xmlns="http://schemas.microsoft.com/office/infopath/2007/PartnerControls"/>
    </lcf76f155ced4ddcb4097134ff3c332f>
    <TaxCatchAll xmlns="a6b8c868-ec31-4e6b-9c71-b26c6de76732" xsi:nil="true"/>
    <Tid xmlns="81bfc0fc-fa50-424d-a493-21478acbed87" xsi:nil="true"/>
    <Person xmlns="81bfc0fc-fa50-424d-a493-21478acbed87">
      <UserInfo>
        <DisplayName/>
        <AccountId xsi:nil="true"/>
        <AccountType/>
      </UserInfo>
    </Person>
  </documentManagement>
</p:properties>
</file>

<file path=customXml/itemProps1.xml><?xml version="1.0" encoding="utf-8"?>
<ds:datastoreItem xmlns:ds="http://schemas.openxmlformats.org/officeDocument/2006/customXml" ds:itemID="{F8ED51D7-85A4-49C7-9452-D7A6D9F319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20A58A-07A6-4448-B2C6-6042E59446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fc0fc-fa50-424d-a493-21478acbed87"/>
    <ds:schemaRef ds:uri="a6b8c868-ec31-4e6b-9c71-b26c6de767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CBAB05-4ED1-401C-8E3A-C5125936D278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81bfc0fc-fa50-424d-a493-21478acbed87"/>
    <ds:schemaRef ds:uri="http://www.w3.org/XML/1998/namespace"/>
    <ds:schemaRef ds:uri="http://purl.org/dc/terms/"/>
    <ds:schemaRef ds:uri="http://schemas.openxmlformats.org/package/2006/metadata/core-properties"/>
    <ds:schemaRef ds:uri="a6b8c868-ec31-4e6b-9c71-b26c6de76732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24a03755-ae32-4d00-8e16-51699c88c83d}" enabled="0" method="" siteId="{24a03755-ae32-4d00-8e16-51699c88c8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DSI 23 PP V2</Template>
  <TotalTime>160</TotalTime>
  <Words>916</Words>
  <Application>Microsoft Office PowerPoint</Application>
  <PresentationFormat>Widescreen</PresentationFormat>
  <Paragraphs>96</Paragraphs>
  <Slides>11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11</vt:i4>
      </vt:variant>
    </vt:vector>
  </HeadingPairs>
  <TitlesOfParts>
    <vt:vector size="23" baseType="lpstr">
      <vt:lpstr>Arial</vt:lpstr>
      <vt:lpstr>Calibri</vt:lpstr>
      <vt:lpstr>Dreaming Outloud Pro</vt:lpstr>
      <vt:lpstr>Franklin Gothic Book</vt:lpstr>
      <vt:lpstr>Franklin Gothic Demi</vt:lpstr>
      <vt:lpstr>Franklin Gothic Medium</vt:lpstr>
      <vt:lpstr>Lato</vt:lpstr>
      <vt:lpstr>Times New Roman</vt:lpstr>
      <vt:lpstr>Wingdings</vt:lpstr>
      <vt:lpstr>DSI 23 PP V1.3</vt:lpstr>
      <vt:lpstr>Office-tema</vt:lpstr>
      <vt:lpstr>1_Office-tema</vt:lpstr>
      <vt:lpstr>PowerPoint-præsentation</vt:lpstr>
      <vt:lpstr>Generel info om idrætsfaget</vt:lpstr>
      <vt:lpstr>PowerPoint-præsentation</vt:lpstr>
      <vt:lpstr>PowerPoint-præsentation</vt:lpstr>
      <vt:lpstr>Sikkerhed og påklædning</vt:lpstr>
      <vt:lpstr>Idrætstimerne indeholder</vt:lpstr>
      <vt:lpstr>PowerPoint-præsentation</vt:lpstr>
      <vt:lpstr>PowerPoint-præsentation</vt:lpstr>
      <vt:lpstr>PowerPoint-præsentation</vt:lpstr>
      <vt:lpstr>Standpunktskarakter</vt:lpstr>
      <vt:lpstr>I år deltager vi i…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resultataftalen</dc:title>
  <dc:creator>Klaus Sig Larsen</dc:creator>
  <cp:lastModifiedBy>Maj Bukhave Lund</cp:lastModifiedBy>
  <cp:revision>45</cp:revision>
  <dcterms:created xsi:type="dcterms:W3CDTF">2023-11-27T09:53:31Z</dcterms:created>
  <dcterms:modified xsi:type="dcterms:W3CDTF">2025-08-27T08:54:11Z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0x0101006B30A75C5FF29A468BB28561661D9765</vt:lpwstr>
  </property>
  <property fmtid="{D5CDD505-2E9C-101B-9397-08002B2CF9AE}" pid="3" name="MediaServiceImageTags">
    <vt:lpwstr/>
  </property>
</Properties>
</file>